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1" r:id="rId6"/>
    <p:sldId id="282" r:id="rId7"/>
    <p:sldId id="283" r:id="rId8"/>
    <p:sldId id="284" r:id="rId9"/>
    <p:sldId id="285" r:id="rId10"/>
    <p:sldId id="292" r:id="rId11"/>
    <p:sldId id="293" r:id="rId12"/>
    <p:sldId id="294" r:id="rId13"/>
    <p:sldId id="286" r:id="rId14"/>
    <p:sldId id="290" r:id="rId15"/>
    <p:sldId id="288" r:id="rId16"/>
    <p:sldId id="291" r:id="rId17"/>
    <p:sldId id="295" r:id="rId18"/>
    <p:sldId id="302" r:id="rId19"/>
    <p:sldId id="296" r:id="rId20"/>
    <p:sldId id="297" r:id="rId21"/>
    <p:sldId id="298" r:id="rId22"/>
    <p:sldId id="303" r:id="rId23"/>
    <p:sldId id="299" r:id="rId24"/>
    <p:sldId id="300" r:id="rId25"/>
    <p:sldId id="30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262"/>
    <a:srgbClr val="8B07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5775" autoAdjust="0"/>
  </p:normalViewPr>
  <p:slideViewPr>
    <p:cSldViewPr snapToGrid="0">
      <p:cViewPr varScale="1">
        <p:scale>
          <a:sx n="72" d="100"/>
          <a:sy n="72" d="100"/>
        </p:scale>
        <p:origin x="224" y="10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7CCF5-DA3F-4E5F-BE7C-D8111B2BFEBA}"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754A2A0-41CE-428B-9DDC-DCD1FD12D16A}">
      <dgm:prSet/>
      <dgm:spPr/>
      <dgm:t>
        <a:bodyPr/>
        <a:lstStyle/>
        <a:p>
          <a:pPr>
            <a:lnSpc>
              <a:spcPct val="100000"/>
            </a:lnSpc>
            <a:defRPr b="1"/>
          </a:pPr>
          <a:r>
            <a:rPr lang="en-US"/>
            <a:t>Business Goal</a:t>
          </a:r>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C2F66EED-74C3-4F36-A1D4-8AFCBB009938}">
      <dgm:prSet/>
      <dgm:spPr/>
      <dgm:t>
        <a:bodyPr/>
        <a:lstStyle/>
        <a:p>
          <a:pPr>
            <a:lnSpc>
              <a:spcPct val="100000"/>
            </a:lnSpc>
          </a:pPr>
          <a:r>
            <a:rPr lang="en-US"/>
            <a:t>Understanding the case,</a:t>
          </a:r>
        </a:p>
        <a:p>
          <a:pPr>
            <a:lnSpc>
              <a:spcPct val="100000"/>
            </a:lnSpc>
          </a:pPr>
          <a:r>
            <a:rPr lang="en-US"/>
            <a:t>Analyzing Nike’s market performance,</a:t>
          </a:r>
        </a:p>
        <a:p>
          <a:pPr>
            <a:lnSpc>
              <a:spcPct val="100000"/>
            </a:lnSpc>
          </a:pPr>
          <a:r>
            <a:rPr lang="en-US"/>
            <a:t>Competitor analysis</a:t>
          </a:r>
          <a:endParaRPr lang="en-US" dirty="0"/>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dgm:spPr/>
      <dgm:t>
        <a:bodyPr/>
        <a:lstStyle/>
        <a:p>
          <a:pPr>
            <a:lnSpc>
              <a:spcPct val="100000"/>
            </a:lnSpc>
            <a:defRPr b="1"/>
          </a:pPr>
          <a:r>
            <a:rPr lang="en-US"/>
            <a:t>Data Processing</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pPr>
            <a:lnSpc>
              <a:spcPct val="100000"/>
            </a:lnSpc>
          </a:pPr>
          <a:r>
            <a:rPr lang="en-US"/>
            <a:t>Data pre- processing,</a:t>
          </a:r>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1C1B28B7-2609-4BAA-AAAB-5801EDFD334C}">
      <dgm:prSet/>
      <dgm:spPr/>
      <dgm:t>
        <a:bodyPr/>
        <a:lstStyle/>
        <a:p>
          <a:pPr>
            <a:lnSpc>
              <a:spcPct val="100000"/>
            </a:lnSpc>
            <a:defRPr b="1"/>
          </a:pPr>
          <a:r>
            <a:rPr lang="en-US"/>
            <a:t>Key-Takeaways</a:t>
          </a:r>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28C188E4-A3B1-47AF-802E-B2DED21921BA}">
      <dgm:prSet/>
      <dgm:spPr/>
      <dgm:t>
        <a:bodyPr/>
        <a:lstStyle/>
        <a:p>
          <a:pPr>
            <a:lnSpc>
              <a:spcPct val="100000"/>
            </a:lnSpc>
          </a:pPr>
          <a:r>
            <a:rPr lang="en-US"/>
            <a:t>Findings,</a:t>
          </a:r>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80308036-41FA-49DF-BC56-8BE1223C877B}">
      <dgm:prSet/>
      <dgm:spPr/>
      <dgm:t>
        <a:bodyPr/>
        <a:lstStyle/>
        <a:p>
          <a:pPr>
            <a:lnSpc>
              <a:spcPct val="100000"/>
            </a:lnSpc>
          </a:pPr>
          <a:r>
            <a:rPr lang="en-US"/>
            <a:t>Text frequency and association analysis,</a:t>
          </a:r>
        </a:p>
        <a:p>
          <a:pPr>
            <a:lnSpc>
              <a:spcPct val="100000"/>
            </a:lnSpc>
          </a:pPr>
          <a:r>
            <a:rPr lang="en-US"/>
            <a:t>Sentiment Analysis</a:t>
          </a:r>
        </a:p>
      </dgm:t>
    </dgm:pt>
    <dgm:pt modelId="{CB4C8DF6-8671-4F14-9BD6-68E721D7CBE8}" type="parTrans" cxnId="{D1B32484-28F0-428A-9520-8334A2F3F0B1}">
      <dgm:prSet/>
      <dgm:spPr/>
      <dgm:t>
        <a:bodyPr/>
        <a:lstStyle/>
        <a:p>
          <a:endParaRPr lang="en-US"/>
        </a:p>
      </dgm:t>
    </dgm:pt>
    <dgm:pt modelId="{1F052CFC-B532-468F-8AAE-C7C381ADE52A}" type="sibTrans" cxnId="{D1B32484-28F0-428A-9520-8334A2F3F0B1}">
      <dgm:prSet/>
      <dgm:spPr/>
      <dgm:t>
        <a:bodyPr/>
        <a:lstStyle/>
        <a:p>
          <a:endParaRPr lang="en-US"/>
        </a:p>
      </dgm:t>
    </dgm:pt>
    <dgm:pt modelId="{C1BC2591-8C91-4D2E-838F-26D0C0073985}">
      <dgm:prSet/>
      <dgm:spPr/>
      <dgm:t>
        <a:bodyPr/>
        <a:lstStyle/>
        <a:p>
          <a:pPr>
            <a:lnSpc>
              <a:spcPct val="100000"/>
            </a:lnSpc>
          </a:pPr>
          <a:r>
            <a:rPr lang="en-US"/>
            <a:t>Opportunities,</a:t>
          </a:r>
        </a:p>
        <a:p>
          <a:pPr>
            <a:lnSpc>
              <a:spcPct val="100000"/>
            </a:lnSpc>
          </a:pPr>
          <a:r>
            <a:rPr lang="en-US"/>
            <a:t>Recommendations</a:t>
          </a:r>
        </a:p>
      </dgm:t>
    </dgm:pt>
    <dgm:pt modelId="{7DCA0393-C91B-458E-9602-70CA0004F5AA}" type="parTrans" cxnId="{D20E76FA-21CC-446B-8735-8A5FCDFC9E0E}">
      <dgm:prSet/>
      <dgm:spPr/>
      <dgm:t>
        <a:bodyPr/>
        <a:lstStyle/>
        <a:p>
          <a:endParaRPr lang="en-US"/>
        </a:p>
      </dgm:t>
    </dgm:pt>
    <dgm:pt modelId="{472A1DB7-924E-4E35-8E55-E1EE1C624B51}" type="sibTrans" cxnId="{D20E76FA-21CC-446B-8735-8A5FCDFC9E0E}">
      <dgm:prSet/>
      <dgm:spPr/>
      <dgm:t>
        <a:bodyPr/>
        <a:lstStyle/>
        <a:p>
          <a:endParaRPr lang="en-US"/>
        </a:p>
      </dgm:t>
    </dgm:pt>
    <dgm:pt modelId="{DF853AD2-72F9-4D1C-9D57-248CB5F2CF49}" type="pres">
      <dgm:prSet presAssocID="{E817CCF5-DA3F-4E5F-BE7C-D8111B2BFEBA}" presName="root" presStyleCnt="0">
        <dgm:presLayoutVars>
          <dgm:dir/>
          <dgm:resizeHandles val="exact"/>
        </dgm:presLayoutVars>
      </dgm:prSet>
      <dgm:spPr/>
    </dgm:pt>
    <dgm:pt modelId="{D3FFB5F2-EFFE-4EF5-87AC-C0E7FFD90CCA}" type="pres">
      <dgm:prSet presAssocID="{E754A2A0-41CE-428B-9DDC-DCD1FD12D16A}" presName="compNode" presStyleCnt="0"/>
      <dgm:spPr/>
    </dgm:pt>
    <dgm:pt modelId="{B9413218-D1C1-4CA4-9D4A-B20FA19D52C3}" type="pres">
      <dgm:prSet presAssocID="{E754A2A0-41CE-428B-9DDC-DCD1FD12D16A}" presName="iconRect" presStyleLbl="node1" presStyleIdx="0" presStyleCnt="3" custLinFactNeighborX="53416" custLinFactNeighborY="1483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siness Growth"/>
        </a:ext>
      </dgm:extLst>
    </dgm:pt>
    <dgm:pt modelId="{9CD9A831-4E51-49D9-B282-8244B616EC71}" type="pres">
      <dgm:prSet presAssocID="{E754A2A0-41CE-428B-9DDC-DCD1FD12D16A}" presName="iconSpace" presStyleCnt="0"/>
      <dgm:spPr/>
    </dgm:pt>
    <dgm:pt modelId="{98390833-7BDF-4CA5-AC7D-CADD8C55488A}" type="pres">
      <dgm:prSet presAssocID="{E754A2A0-41CE-428B-9DDC-DCD1FD12D16A}" presName="parTx" presStyleLbl="revTx" presStyleIdx="0" presStyleCnt="6">
        <dgm:presLayoutVars>
          <dgm:chMax val="0"/>
          <dgm:chPref val="0"/>
        </dgm:presLayoutVars>
      </dgm:prSet>
      <dgm:spPr/>
    </dgm:pt>
    <dgm:pt modelId="{81DF2DB9-5507-47B8-A48B-1FDAB68D23DF}" type="pres">
      <dgm:prSet presAssocID="{E754A2A0-41CE-428B-9DDC-DCD1FD12D16A}" presName="txSpace" presStyleCnt="0"/>
      <dgm:spPr/>
    </dgm:pt>
    <dgm:pt modelId="{D3B1BC69-AC03-4FA4-A565-AF1384CDF72B}" type="pres">
      <dgm:prSet presAssocID="{E754A2A0-41CE-428B-9DDC-DCD1FD12D16A}" presName="desTx" presStyleLbl="revTx" presStyleIdx="1" presStyleCnt="6">
        <dgm:presLayoutVars/>
      </dgm:prSet>
      <dgm:spPr/>
    </dgm:pt>
    <dgm:pt modelId="{9FB11FC5-003C-4235-BDCA-317D87F2303C}" type="pres">
      <dgm:prSet presAssocID="{02D8D4EF-9694-45C7-AF26-E20371B3C352}" presName="sibTrans" presStyleCnt="0"/>
      <dgm:spPr/>
    </dgm:pt>
    <dgm:pt modelId="{BC3ED19D-B742-4537-959C-CA47B407D69A}" type="pres">
      <dgm:prSet presAssocID="{DCCE571A-4D30-4294-ABAF-6885F619D2D9}" presName="compNode" presStyleCnt="0"/>
      <dgm:spPr/>
    </dgm:pt>
    <dgm:pt modelId="{D312FDEC-B715-4CD0-A32D-027B83B36CDF}" type="pres">
      <dgm:prSet presAssocID="{DCCE571A-4D30-4294-ABAF-6885F619D2D9}" presName="iconRect" presStyleLbl="node1" presStyleIdx="1" presStyleCnt="3" custLinFactNeighborX="71655" custLinFactNeighborY="1483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2B7D30C8-53FE-4119-BD72-0257EDEFD1ED}" type="pres">
      <dgm:prSet presAssocID="{DCCE571A-4D30-4294-ABAF-6885F619D2D9}" presName="iconSpace" presStyleCnt="0"/>
      <dgm:spPr/>
    </dgm:pt>
    <dgm:pt modelId="{8A717D2C-F647-411E-86DD-7ED2F391FEEE}" type="pres">
      <dgm:prSet presAssocID="{DCCE571A-4D30-4294-ABAF-6885F619D2D9}" presName="parTx" presStyleLbl="revTx" presStyleIdx="2" presStyleCnt="6">
        <dgm:presLayoutVars>
          <dgm:chMax val="0"/>
          <dgm:chPref val="0"/>
        </dgm:presLayoutVars>
      </dgm:prSet>
      <dgm:spPr/>
    </dgm:pt>
    <dgm:pt modelId="{C32A20CF-D408-4C9E-967D-F05410AA345C}" type="pres">
      <dgm:prSet presAssocID="{DCCE571A-4D30-4294-ABAF-6885F619D2D9}" presName="txSpace" presStyleCnt="0"/>
      <dgm:spPr/>
    </dgm:pt>
    <dgm:pt modelId="{CD423C23-8319-4125-884F-D67B23B0FA03}" type="pres">
      <dgm:prSet presAssocID="{DCCE571A-4D30-4294-ABAF-6885F619D2D9}" presName="desTx" presStyleLbl="revTx" presStyleIdx="3" presStyleCnt="6">
        <dgm:presLayoutVars/>
      </dgm:prSet>
      <dgm:spPr/>
    </dgm:pt>
    <dgm:pt modelId="{7EBA7964-DA65-492B-AC31-E745E2F2DD25}" type="pres">
      <dgm:prSet presAssocID="{2C1DF6EC-6090-4926-A556-3D2417B7F2AA}" presName="sibTrans" presStyleCnt="0"/>
      <dgm:spPr/>
    </dgm:pt>
    <dgm:pt modelId="{F4208C97-985B-463F-9826-CB5F3BFEB691}" type="pres">
      <dgm:prSet presAssocID="{1C1B28B7-2609-4BAA-AAAB-5801EDFD334C}" presName="compNode" presStyleCnt="0"/>
      <dgm:spPr/>
    </dgm:pt>
    <dgm:pt modelId="{B1A26683-4A64-4FB3-955C-8DD951022DED}" type="pres">
      <dgm:prSet presAssocID="{1C1B28B7-2609-4BAA-AAAB-5801EDFD334C}" presName="iconRect" presStyleLbl="node1" presStyleIdx="2" presStyleCnt="3" custLinFactNeighborX="70352" custLinFactNeighborY="874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218F29A0-30D9-408E-99AF-343A3B913C6E}" type="pres">
      <dgm:prSet presAssocID="{1C1B28B7-2609-4BAA-AAAB-5801EDFD334C}" presName="iconSpace" presStyleCnt="0"/>
      <dgm:spPr/>
    </dgm:pt>
    <dgm:pt modelId="{A62BA469-C44D-47A1-9F37-CD737DF86820}" type="pres">
      <dgm:prSet presAssocID="{1C1B28B7-2609-4BAA-AAAB-5801EDFD334C}" presName="parTx" presStyleLbl="revTx" presStyleIdx="4" presStyleCnt="6">
        <dgm:presLayoutVars>
          <dgm:chMax val="0"/>
          <dgm:chPref val="0"/>
        </dgm:presLayoutVars>
      </dgm:prSet>
      <dgm:spPr/>
    </dgm:pt>
    <dgm:pt modelId="{0B0839C4-5204-457B-942F-CB23185D2CBA}" type="pres">
      <dgm:prSet presAssocID="{1C1B28B7-2609-4BAA-AAAB-5801EDFD334C}" presName="txSpace" presStyleCnt="0"/>
      <dgm:spPr/>
    </dgm:pt>
    <dgm:pt modelId="{027FD995-EFFE-4E89-A2B7-9A2A94EB719F}" type="pres">
      <dgm:prSet presAssocID="{1C1B28B7-2609-4BAA-AAAB-5801EDFD334C}" presName="desTx" presStyleLbl="revTx" presStyleIdx="5" presStyleCnt="6">
        <dgm:presLayoutVars/>
      </dgm:prSet>
      <dgm:spPr/>
    </dgm:pt>
  </dgm:ptLst>
  <dgm:cxnLst>
    <dgm:cxn modelId="{F1C8310C-4FDC-8142-9507-EEC9BD365F7F}" type="presOf" srcId="{E817CCF5-DA3F-4E5F-BE7C-D8111B2BFEBA}" destId="{DF853AD2-72F9-4D1C-9D57-248CB5F2CF49}" srcOrd="0" destOrd="0" presId="urn:microsoft.com/office/officeart/2018/2/layout/IconLabelDescriptionList"/>
    <dgm:cxn modelId="{53F9120D-E516-6542-AAF8-0B2E3ECC1588}" type="presOf" srcId="{C2F66EED-74C3-4F36-A1D4-8AFCBB009938}" destId="{D3B1BC69-AC03-4FA4-A565-AF1384CDF72B}" srcOrd="0" destOrd="0" presId="urn:microsoft.com/office/officeart/2018/2/layout/IconLabelDescriptionList"/>
    <dgm:cxn modelId="{05037335-2E5B-48BE-86A9-5372B1A16299}" srcId="{E817CCF5-DA3F-4E5F-BE7C-D8111B2BFEBA}" destId="{1C1B28B7-2609-4BAA-AAAB-5801EDFD334C}" srcOrd="2" destOrd="0" parTransId="{2BF5F791-D223-44A4-B231-6C3F4B786D08}" sibTransId="{A432C086-9156-4D32-A06E-6E237CC66D92}"/>
    <dgm:cxn modelId="{F4D7E537-A133-5A4A-AF5D-1110BE907B9D}" type="presOf" srcId="{DCCE571A-4D30-4294-ABAF-6885F619D2D9}" destId="{8A717D2C-F647-411E-86DD-7ED2F391FEEE}" srcOrd="0" destOrd="0" presId="urn:microsoft.com/office/officeart/2018/2/layout/IconLabelDescriptionList"/>
    <dgm:cxn modelId="{3817D740-00E7-FF46-9494-64313F07DE45}" type="presOf" srcId="{E754A2A0-41CE-428B-9DDC-DCD1FD12D16A}" destId="{98390833-7BDF-4CA5-AC7D-CADD8C55488A}" srcOrd="0" destOrd="0" presId="urn:microsoft.com/office/officeart/2018/2/layout/IconLabelDescriptionList"/>
    <dgm:cxn modelId="{F4DF694B-B2FE-3943-B1EA-AE8ED15AA84D}" type="presOf" srcId="{28C188E4-A3B1-47AF-802E-B2DED21921BA}" destId="{027FD995-EFFE-4E89-A2B7-9A2A94EB719F}" srcOrd="0" destOrd="0" presId="urn:microsoft.com/office/officeart/2018/2/layout/IconLabelDescriptionList"/>
    <dgm:cxn modelId="{E7495E56-7ABF-5748-B75D-4DCF1792ED86}" type="presOf" srcId="{1C1B28B7-2609-4BAA-AAAB-5801EDFD334C}" destId="{A62BA469-C44D-47A1-9F37-CD737DF86820}" srcOrd="0" destOrd="0" presId="urn:microsoft.com/office/officeart/2018/2/layout/IconLabelDescriptionList"/>
    <dgm:cxn modelId="{F269815E-5DF4-D74C-88FE-B99DCA60BC34}" type="presOf" srcId="{B4C55E9F-B5C0-4AD1-919B-D2D83AC9CD40}" destId="{CD423C23-8319-4125-884F-D67B23B0FA03}" srcOrd="0" destOrd="0" presId="urn:microsoft.com/office/officeart/2018/2/layout/IconLabelDescriptionList"/>
    <dgm:cxn modelId="{B807BF75-BC86-4A84-AB83-7B8BC68E737C}" srcId="{1C1B28B7-2609-4BAA-AAAB-5801EDFD334C}" destId="{28C188E4-A3B1-47AF-802E-B2DED21921BA}" srcOrd="0" destOrd="0" parTransId="{C89C556F-BA69-4B68-9F7C-1121B26764B0}" sibTransId="{7BEFF1EA-4DB5-4BD3-A89B-DF0184626A1A}"/>
    <dgm:cxn modelId="{D1B32484-28F0-428A-9520-8334A2F3F0B1}" srcId="{DCCE571A-4D30-4294-ABAF-6885F619D2D9}" destId="{80308036-41FA-49DF-BC56-8BE1223C877B}" srcOrd="1" destOrd="0" parTransId="{CB4C8DF6-8671-4F14-9BD6-68E721D7CBE8}" sibTransId="{1F052CFC-B532-468F-8AAE-C7C381ADE52A}"/>
    <dgm:cxn modelId="{7A243DB8-C0B8-4718-B558-CE939B8FF03E}" srcId="{E754A2A0-41CE-428B-9DDC-DCD1FD12D16A}" destId="{C2F66EED-74C3-4F36-A1D4-8AFCBB009938}" srcOrd="0" destOrd="0" parTransId="{5CF5C62A-BD1A-4922-92B6-33ECA44C1F76}" sibTransId="{F9BAA161-AAEC-4A41-B4D9-A27EAD80526E}"/>
    <dgm:cxn modelId="{507A74C7-FEAF-4A4C-9250-0613CBC2F127}" srcId="{E817CCF5-DA3F-4E5F-BE7C-D8111B2BFEBA}" destId="{E754A2A0-41CE-428B-9DDC-DCD1FD12D16A}" srcOrd="0" destOrd="0" parTransId="{BE164097-A5AA-4EA1-9E64-D7FCD4DD2A4E}" sibTransId="{02D8D4EF-9694-45C7-AF26-E20371B3C352}"/>
    <dgm:cxn modelId="{B2BEE9D2-644C-400C-8E33-2C4491C5B104}" srcId="{DCCE571A-4D30-4294-ABAF-6885F619D2D9}" destId="{B4C55E9F-B5C0-4AD1-919B-D2D83AC9CD40}" srcOrd="0" destOrd="0" parTransId="{D1B05DEA-DFE0-4560-B75F-1C2BCB67A7C6}" sibTransId="{A6301E27-5ACC-4907-A7C8-B41877235C87}"/>
    <dgm:cxn modelId="{139268D3-433F-3E4B-9969-ED75D9919205}" type="presOf" srcId="{C1BC2591-8C91-4D2E-838F-26D0C0073985}" destId="{027FD995-EFFE-4E89-A2B7-9A2A94EB719F}" srcOrd="0" destOrd="1" presId="urn:microsoft.com/office/officeart/2018/2/layout/IconLabelDescriptionList"/>
    <dgm:cxn modelId="{E70347E4-4461-4B80-8927-4CA0AEBFAAF8}" srcId="{E817CCF5-DA3F-4E5F-BE7C-D8111B2BFEBA}" destId="{DCCE571A-4D30-4294-ABAF-6885F619D2D9}" srcOrd="1" destOrd="0" parTransId="{3AD83C96-5A95-4337-BF2D-97454AF7F108}" sibTransId="{2C1DF6EC-6090-4926-A556-3D2417B7F2AA}"/>
    <dgm:cxn modelId="{D20E76FA-21CC-446B-8735-8A5FCDFC9E0E}" srcId="{1C1B28B7-2609-4BAA-AAAB-5801EDFD334C}" destId="{C1BC2591-8C91-4D2E-838F-26D0C0073985}" srcOrd="1" destOrd="0" parTransId="{7DCA0393-C91B-458E-9602-70CA0004F5AA}" sibTransId="{472A1DB7-924E-4E35-8E55-E1EE1C624B51}"/>
    <dgm:cxn modelId="{1226AEFC-A1A1-914F-90B7-390A5237F441}" type="presOf" srcId="{80308036-41FA-49DF-BC56-8BE1223C877B}" destId="{CD423C23-8319-4125-884F-D67B23B0FA03}" srcOrd="0" destOrd="1" presId="urn:microsoft.com/office/officeart/2018/2/layout/IconLabelDescriptionList"/>
    <dgm:cxn modelId="{CDBCBECC-A9C2-0A4C-8174-42FFC7B7DC89}" type="presParOf" srcId="{DF853AD2-72F9-4D1C-9D57-248CB5F2CF49}" destId="{D3FFB5F2-EFFE-4EF5-87AC-C0E7FFD90CCA}" srcOrd="0" destOrd="0" presId="urn:microsoft.com/office/officeart/2018/2/layout/IconLabelDescriptionList"/>
    <dgm:cxn modelId="{17209228-B1E8-3E41-921B-501F7A17B7D0}" type="presParOf" srcId="{D3FFB5F2-EFFE-4EF5-87AC-C0E7FFD90CCA}" destId="{B9413218-D1C1-4CA4-9D4A-B20FA19D52C3}" srcOrd="0" destOrd="0" presId="urn:microsoft.com/office/officeart/2018/2/layout/IconLabelDescriptionList"/>
    <dgm:cxn modelId="{4CE1C2D2-F67E-014B-ABCA-789B1CFEBB2F}" type="presParOf" srcId="{D3FFB5F2-EFFE-4EF5-87AC-C0E7FFD90CCA}" destId="{9CD9A831-4E51-49D9-B282-8244B616EC71}" srcOrd="1" destOrd="0" presId="urn:microsoft.com/office/officeart/2018/2/layout/IconLabelDescriptionList"/>
    <dgm:cxn modelId="{1F06B484-0E9B-8341-B221-B9F3ED878CF2}" type="presParOf" srcId="{D3FFB5F2-EFFE-4EF5-87AC-C0E7FFD90CCA}" destId="{98390833-7BDF-4CA5-AC7D-CADD8C55488A}" srcOrd="2" destOrd="0" presId="urn:microsoft.com/office/officeart/2018/2/layout/IconLabelDescriptionList"/>
    <dgm:cxn modelId="{AD7A0052-4AF1-5343-8930-EF14B8AF26A1}" type="presParOf" srcId="{D3FFB5F2-EFFE-4EF5-87AC-C0E7FFD90CCA}" destId="{81DF2DB9-5507-47B8-A48B-1FDAB68D23DF}" srcOrd="3" destOrd="0" presId="urn:microsoft.com/office/officeart/2018/2/layout/IconLabelDescriptionList"/>
    <dgm:cxn modelId="{D7D44412-1EB1-F547-80D2-E6794BD9112E}" type="presParOf" srcId="{D3FFB5F2-EFFE-4EF5-87AC-C0E7FFD90CCA}" destId="{D3B1BC69-AC03-4FA4-A565-AF1384CDF72B}" srcOrd="4" destOrd="0" presId="urn:microsoft.com/office/officeart/2018/2/layout/IconLabelDescriptionList"/>
    <dgm:cxn modelId="{BB3B0EE2-C86D-B040-91AC-25FCA21E5264}" type="presParOf" srcId="{DF853AD2-72F9-4D1C-9D57-248CB5F2CF49}" destId="{9FB11FC5-003C-4235-BDCA-317D87F2303C}" srcOrd="1" destOrd="0" presId="urn:microsoft.com/office/officeart/2018/2/layout/IconLabelDescriptionList"/>
    <dgm:cxn modelId="{AF1F7FC1-63C6-D541-B2C9-84D763A2A05D}" type="presParOf" srcId="{DF853AD2-72F9-4D1C-9D57-248CB5F2CF49}" destId="{BC3ED19D-B742-4537-959C-CA47B407D69A}" srcOrd="2" destOrd="0" presId="urn:microsoft.com/office/officeart/2018/2/layout/IconLabelDescriptionList"/>
    <dgm:cxn modelId="{CAC90606-9FEE-8D43-A053-71DF7429C7AE}" type="presParOf" srcId="{BC3ED19D-B742-4537-959C-CA47B407D69A}" destId="{D312FDEC-B715-4CD0-A32D-027B83B36CDF}" srcOrd="0" destOrd="0" presId="urn:microsoft.com/office/officeart/2018/2/layout/IconLabelDescriptionList"/>
    <dgm:cxn modelId="{A09B1BD9-FB59-9048-BF39-034CC9828620}" type="presParOf" srcId="{BC3ED19D-B742-4537-959C-CA47B407D69A}" destId="{2B7D30C8-53FE-4119-BD72-0257EDEFD1ED}" srcOrd="1" destOrd="0" presId="urn:microsoft.com/office/officeart/2018/2/layout/IconLabelDescriptionList"/>
    <dgm:cxn modelId="{1F81F218-FDD3-DE44-B964-F207563390E2}" type="presParOf" srcId="{BC3ED19D-B742-4537-959C-CA47B407D69A}" destId="{8A717D2C-F647-411E-86DD-7ED2F391FEEE}" srcOrd="2" destOrd="0" presId="urn:microsoft.com/office/officeart/2018/2/layout/IconLabelDescriptionList"/>
    <dgm:cxn modelId="{32648C6A-315C-8846-9CD6-165693D85289}" type="presParOf" srcId="{BC3ED19D-B742-4537-959C-CA47B407D69A}" destId="{C32A20CF-D408-4C9E-967D-F05410AA345C}" srcOrd="3" destOrd="0" presId="urn:microsoft.com/office/officeart/2018/2/layout/IconLabelDescriptionList"/>
    <dgm:cxn modelId="{13A0F561-B406-BC48-9F9B-33B73EEA32E0}" type="presParOf" srcId="{BC3ED19D-B742-4537-959C-CA47B407D69A}" destId="{CD423C23-8319-4125-884F-D67B23B0FA03}" srcOrd="4" destOrd="0" presId="urn:microsoft.com/office/officeart/2018/2/layout/IconLabelDescriptionList"/>
    <dgm:cxn modelId="{7CCA61DA-D989-5C40-A9CD-F008FD2C67C7}" type="presParOf" srcId="{DF853AD2-72F9-4D1C-9D57-248CB5F2CF49}" destId="{7EBA7964-DA65-492B-AC31-E745E2F2DD25}" srcOrd="3" destOrd="0" presId="urn:microsoft.com/office/officeart/2018/2/layout/IconLabelDescriptionList"/>
    <dgm:cxn modelId="{B1AD2A05-EEAF-B746-90A4-95C2E7A45ACB}" type="presParOf" srcId="{DF853AD2-72F9-4D1C-9D57-248CB5F2CF49}" destId="{F4208C97-985B-463F-9826-CB5F3BFEB691}" srcOrd="4" destOrd="0" presId="urn:microsoft.com/office/officeart/2018/2/layout/IconLabelDescriptionList"/>
    <dgm:cxn modelId="{90F35944-198F-144B-941E-067A582A4099}" type="presParOf" srcId="{F4208C97-985B-463F-9826-CB5F3BFEB691}" destId="{B1A26683-4A64-4FB3-955C-8DD951022DED}" srcOrd="0" destOrd="0" presId="urn:microsoft.com/office/officeart/2018/2/layout/IconLabelDescriptionList"/>
    <dgm:cxn modelId="{2A8886F2-076F-1C46-B1E7-4FF76840286F}" type="presParOf" srcId="{F4208C97-985B-463F-9826-CB5F3BFEB691}" destId="{218F29A0-30D9-408E-99AF-343A3B913C6E}" srcOrd="1" destOrd="0" presId="urn:microsoft.com/office/officeart/2018/2/layout/IconLabelDescriptionList"/>
    <dgm:cxn modelId="{3411C27E-5A6B-AE48-9E45-5D39E48279F6}" type="presParOf" srcId="{F4208C97-985B-463F-9826-CB5F3BFEB691}" destId="{A62BA469-C44D-47A1-9F37-CD737DF86820}" srcOrd="2" destOrd="0" presId="urn:microsoft.com/office/officeart/2018/2/layout/IconLabelDescriptionList"/>
    <dgm:cxn modelId="{6F74C067-D5B7-F648-A99F-5F4104E47320}" type="presParOf" srcId="{F4208C97-985B-463F-9826-CB5F3BFEB691}" destId="{0B0839C4-5204-457B-942F-CB23185D2CBA}" srcOrd="3" destOrd="0" presId="urn:microsoft.com/office/officeart/2018/2/layout/IconLabelDescriptionList"/>
    <dgm:cxn modelId="{03D6604A-0FA2-8944-A6EF-D872759005CF}" type="presParOf" srcId="{F4208C97-985B-463F-9826-CB5F3BFEB691}" destId="{027FD995-EFFE-4E89-A2B7-9A2A94EB719F}"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3B7C08E-821D-41D7-BB10-4103EEAC23A4}" type="doc">
      <dgm:prSet loTypeId="urn:microsoft.com/office/officeart/2008/layout/LinedList" loCatId="list" qsTypeId="urn:microsoft.com/office/officeart/2005/8/quickstyle/simple4" qsCatId="simple" csTypeId="urn:microsoft.com/office/officeart/2005/8/colors/accent0_3" csCatId="mainScheme" phldr="1"/>
      <dgm:spPr/>
      <dgm:t>
        <a:bodyPr/>
        <a:lstStyle/>
        <a:p>
          <a:endParaRPr lang="en-US"/>
        </a:p>
      </dgm:t>
    </dgm:pt>
    <dgm:pt modelId="{EE1CCCEB-1A41-41C5-8B4B-70CC641C58E6}">
      <dgm:prSet/>
      <dgm:spPr/>
      <dgm:t>
        <a:bodyPr/>
        <a:lstStyle/>
        <a:p>
          <a:r>
            <a:rPr lang="en-US" b="1"/>
            <a:t>Lots of tweets from American activists and journalists. Could this be because of the wild cat strike when the players protested crimes against Black people? Nike can create new awareness campaigns and make online content with famous NBA Players as the front.</a:t>
          </a:r>
          <a:endParaRPr lang="en-US"/>
        </a:p>
      </dgm:t>
    </dgm:pt>
    <dgm:pt modelId="{C498E113-96C2-4521-A56C-4F902612A097}" type="parTrans" cxnId="{C8CE0ABD-A78D-42F0-815F-4E0317E468BB}">
      <dgm:prSet/>
      <dgm:spPr/>
      <dgm:t>
        <a:bodyPr/>
        <a:lstStyle/>
        <a:p>
          <a:endParaRPr lang="en-US"/>
        </a:p>
      </dgm:t>
    </dgm:pt>
    <dgm:pt modelId="{F66520C5-5E29-4F72-83DB-B9721631E513}" type="sibTrans" cxnId="{C8CE0ABD-A78D-42F0-815F-4E0317E468BB}">
      <dgm:prSet/>
      <dgm:spPr/>
      <dgm:t>
        <a:bodyPr/>
        <a:lstStyle/>
        <a:p>
          <a:endParaRPr lang="en-US"/>
        </a:p>
      </dgm:t>
    </dgm:pt>
    <dgm:pt modelId="{7CD8895D-D92B-48BA-947C-4363DC67C720}">
      <dgm:prSet/>
      <dgm:spPr/>
      <dgm:t>
        <a:bodyPr/>
        <a:lstStyle/>
        <a:p>
          <a:r>
            <a:rPr lang="en-US" b="1" dirty="0"/>
            <a:t>Lots of political and negative terms in the cloud, how can this be leveraged positively for our stakeholders? The negative words in the could be of use to detect the common users’ requirements from Nike! </a:t>
          </a:r>
          <a:endParaRPr lang="en-US" dirty="0"/>
        </a:p>
      </dgm:t>
    </dgm:pt>
    <dgm:pt modelId="{5AE8E632-04D7-40DB-9FA8-A2E6BFAFB5BE}" type="parTrans" cxnId="{7B646AF9-D027-4A60-9BE5-90635F77434D}">
      <dgm:prSet/>
      <dgm:spPr/>
      <dgm:t>
        <a:bodyPr/>
        <a:lstStyle/>
        <a:p>
          <a:endParaRPr lang="en-US"/>
        </a:p>
      </dgm:t>
    </dgm:pt>
    <dgm:pt modelId="{CF9B7498-43E4-4310-AA66-A180F9CC4A2D}" type="sibTrans" cxnId="{7B646AF9-D027-4A60-9BE5-90635F77434D}">
      <dgm:prSet/>
      <dgm:spPr/>
      <dgm:t>
        <a:bodyPr/>
        <a:lstStyle/>
        <a:p>
          <a:endParaRPr lang="en-US"/>
        </a:p>
      </dgm:t>
    </dgm:pt>
    <dgm:pt modelId="{0E73DA87-C699-4AC1-8FBC-C4C343FCCC24}">
      <dgm:prSet/>
      <dgm:spPr/>
      <dgm:t>
        <a:bodyPr/>
        <a:lstStyle/>
        <a:p>
          <a:r>
            <a:rPr lang="en-US" b="1"/>
            <a:t>Why are the customized goods like JORDANS, players’ lines of sneakers not seen anywhere in the cloud? Even during the holiday season? Does this mean our audience are not up for the prices?</a:t>
          </a:r>
          <a:endParaRPr lang="en-US"/>
        </a:p>
      </dgm:t>
    </dgm:pt>
    <dgm:pt modelId="{D93522EA-94AD-4DFE-AF9B-A3CF474A9DA8}" type="parTrans" cxnId="{4E619382-32C2-460F-B3DD-D3852B6E3DED}">
      <dgm:prSet/>
      <dgm:spPr/>
      <dgm:t>
        <a:bodyPr/>
        <a:lstStyle/>
        <a:p>
          <a:endParaRPr lang="en-US"/>
        </a:p>
      </dgm:t>
    </dgm:pt>
    <dgm:pt modelId="{67908CEE-B195-46D8-9F67-AC920771F757}" type="sibTrans" cxnId="{4E619382-32C2-460F-B3DD-D3852B6E3DED}">
      <dgm:prSet/>
      <dgm:spPr/>
      <dgm:t>
        <a:bodyPr/>
        <a:lstStyle/>
        <a:p>
          <a:endParaRPr lang="en-US"/>
        </a:p>
      </dgm:t>
    </dgm:pt>
    <dgm:pt modelId="{908A5E62-1FC9-4EAF-893E-3C733C321F5D}">
      <dgm:prSet/>
      <dgm:spPr/>
      <dgm:t>
        <a:bodyPr/>
        <a:lstStyle/>
        <a:p>
          <a:r>
            <a:rPr lang="en-US" b="1"/>
            <a:t>There are a lot of mentions regarding ‘STORES’ but what is the sales scenario in the e-comm segment? No mention of Amazon/eBay? Do the audience prefer stores more than online platforms?  </a:t>
          </a:r>
          <a:endParaRPr lang="en-US"/>
        </a:p>
      </dgm:t>
    </dgm:pt>
    <dgm:pt modelId="{06536D60-C646-417F-A528-F4944E33C343}" type="parTrans" cxnId="{CF3D8094-88B1-4F74-9D44-2CD5117D391A}">
      <dgm:prSet/>
      <dgm:spPr/>
      <dgm:t>
        <a:bodyPr/>
        <a:lstStyle/>
        <a:p>
          <a:endParaRPr lang="en-US"/>
        </a:p>
      </dgm:t>
    </dgm:pt>
    <dgm:pt modelId="{962BDD68-2A4B-4E4C-B261-8BEB8CD1A56C}" type="sibTrans" cxnId="{CF3D8094-88B1-4F74-9D44-2CD5117D391A}">
      <dgm:prSet/>
      <dgm:spPr/>
      <dgm:t>
        <a:bodyPr/>
        <a:lstStyle/>
        <a:p>
          <a:endParaRPr lang="en-US"/>
        </a:p>
      </dgm:t>
    </dgm:pt>
    <dgm:pt modelId="{8EF1B9BF-F33C-F746-9AB8-AC0D59E3D1A5}" type="pres">
      <dgm:prSet presAssocID="{43B7C08E-821D-41D7-BB10-4103EEAC23A4}" presName="vert0" presStyleCnt="0">
        <dgm:presLayoutVars>
          <dgm:dir/>
          <dgm:animOne val="branch"/>
          <dgm:animLvl val="lvl"/>
        </dgm:presLayoutVars>
      </dgm:prSet>
      <dgm:spPr/>
    </dgm:pt>
    <dgm:pt modelId="{F831E8C2-5F05-8A4A-859F-AAECD8894063}" type="pres">
      <dgm:prSet presAssocID="{EE1CCCEB-1A41-41C5-8B4B-70CC641C58E6}" presName="thickLine" presStyleLbl="alignNode1" presStyleIdx="0" presStyleCnt="4"/>
      <dgm:spPr/>
    </dgm:pt>
    <dgm:pt modelId="{385EDB0D-5319-414A-8BA0-B0FD3B8AC8CC}" type="pres">
      <dgm:prSet presAssocID="{EE1CCCEB-1A41-41C5-8B4B-70CC641C58E6}" presName="horz1" presStyleCnt="0"/>
      <dgm:spPr/>
    </dgm:pt>
    <dgm:pt modelId="{C91DC761-E87D-4D4A-A4E8-4154935E4E7E}" type="pres">
      <dgm:prSet presAssocID="{EE1CCCEB-1A41-41C5-8B4B-70CC641C58E6}" presName="tx1" presStyleLbl="revTx" presStyleIdx="0" presStyleCnt="4"/>
      <dgm:spPr/>
    </dgm:pt>
    <dgm:pt modelId="{BABEE5EC-C95B-204A-BCEF-573A7B781AEC}" type="pres">
      <dgm:prSet presAssocID="{EE1CCCEB-1A41-41C5-8B4B-70CC641C58E6}" presName="vert1" presStyleCnt="0"/>
      <dgm:spPr/>
    </dgm:pt>
    <dgm:pt modelId="{95A90D8E-F945-DA4A-9656-96DBCE0677E9}" type="pres">
      <dgm:prSet presAssocID="{7CD8895D-D92B-48BA-947C-4363DC67C720}" presName="thickLine" presStyleLbl="alignNode1" presStyleIdx="1" presStyleCnt="4"/>
      <dgm:spPr/>
    </dgm:pt>
    <dgm:pt modelId="{90718733-0833-4E43-9379-E10AFF1B14A5}" type="pres">
      <dgm:prSet presAssocID="{7CD8895D-D92B-48BA-947C-4363DC67C720}" presName="horz1" presStyleCnt="0"/>
      <dgm:spPr/>
    </dgm:pt>
    <dgm:pt modelId="{DA86D614-3C63-FB4A-A3BE-BD52A467A43B}" type="pres">
      <dgm:prSet presAssocID="{7CD8895D-D92B-48BA-947C-4363DC67C720}" presName="tx1" presStyleLbl="revTx" presStyleIdx="1" presStyleCnt="4"/>
      <dgm:spPr/>
    </dgm:pt>
    <dgm:pt modelId="{F12C2958-67A0-9E4F-87AF-FD41D39C17C9}" type="pres">
      <dgm:prSet presAssocID="{7CD8895D-D92B-48BA-947C-4363DC67C720}" presName="vert1" presStyleCnt="0"/>
      <dgm:spPr/>
    </dgm:pt>
    <dgm:pt modelId="{FB7FADE4-34E9-4148-BD07-6431F836D885}" type="pres">
      <dgm:prSet presAssocID="{0E73DA87-C699-4AC1-8FBC-C4C343FCCC24}" presName="thickLine" presStyleLbl="alignNode1" presStyleIdx="2" presStyleCnt="4"/>
      <dgm:spPr/>
    </dgm:pt>
    <dgm:pt modelId="{A40F4548-84E8-1148-9560-A0260C8DB356}" type="pres">
      <dgm:prSet presAssocID="{0E73DA87-C699-4AC1-8FBC-C4C343FCCC24}" presName="horz1" presStyleCnt="0"/>
      <dgm:spPr/>
    </dgm:pt>
    <dgm:pt modelId="{D485390F-E81A-D143-A3B3-502BD02FD060}" type="pres">
      <dgm:prSet presAssocID="{0E73DA87-C699-4AC1-8FBC-C4C343FCCC24}" presName="tx1" presStyleLbl="revTx" presStyleIdx="2" presStyleCnt="4"/>
      <dgm:spPr/>
    </dgm:pt>
    <dgm:pt modelId="{A78809C5-3A50-FE41-8EF3-633E15314E20}" type="pres">
      <dgm:prSet presAssocID="{0E73DA87-C699-4AC1-8FBC-C4C343FCCC24}" presName="vert1" presStyleCnt="0"/>
      <dgm:spPr/>
    </dgm:pt>
    <dgm:pt modelId="{B1D0FCBF-0F1D-6C4A-A752-6E3609E4573F}" type="pres">
      <dgm:prSet presAssocID="{908A5E62-1FC9-4EAF-893E-3C733C321F5D}" presName="thickLine" presStyleLbl="alignNode1" presStyleIdx="3" presStyleCnt="4"/>
      <dgm:spPr/>
    </dgm:pt>
    <dgm:pt modelId="{F2C07951-691B-0D4A-AC17-71C0B8465D6B}" type="pres">
      <dgm:prSet presAssocID="{908A5E62-1FC9-4EAF-893E-3C733C321F5D}" presName="horz1" presStyleCnt="0"/>
      <dgm:spPr/>
    </dgm:pt>
    <dgm:pt modelId="{ADFB9445-466A-E84D-B98C-1B9D9EFAAE40}" type="pres">
      <dgm:prSet presAssocID="{908A5E62-1FC9-4EAF-893E-3C733C321F5D}" presName="tx1" presStyleLbl="revTx" presStyleIdx="3" presStyleCnt="4"/>
      <dgm:spPr/>
    </dgm:pt>
    <dgm:pt modelId="{F03A2674-8175-5147-A2C6-8C4859034F4F}" type="pres">
      <dgm:prSet presAssocID="{908A5E62-1FC9-4EAF-893E-3C733C321F5D}" presName="vert1" presStyleCnt="0"/>
      <dgm:spPr/>
    </dgm:pt>
  </dgm:ptLst>
  <dgm:cxnLst>
    <dgm:cxn modelId="{A6B7380A-9595-5C4C-9E2F-5CD4A14BCF7E}" type="presOf" srcId="{43B7C08E-821D-41D7-BB10-4103EEAC23A4}" destId="{8EF1B9BF-F33C-F746-9AB8-AC0D59E3D1A5}" srcOrd="0" destOrd="0" presId="urn:microsoft.com/office/officeart/2008/layout/LinedList"/>
    <dgm:cxn modelId="{ACAF9250-5B0A-0D4C-AD35-86B3763C3224}" type="presOf" srcId="{7CD8895D-D92B-48BA-947C-4363DC67C720}" destId="{DA86D614-3C63-FB4A-A3BE-BD52A467A43B}" srcOrd="0" destOrd="0" presId="urn:microsoft.com/office/officeart/2008/layout/LinedList"/>
    <dgm:cxn modelId="{4E619382-32C2-460F-B3DD-D3852B6E3DED}" srcId="{43B7C08E-821D-41D7-BB10-4103EEAC23A4}" destId="{0E73DA87-C699-4AC1-8FBC-C4C343FCCC24}" srcOrd="2" destOrd="0" parTransId="{D93522EA-94AD-4DFE-AF9B-A3CF474A9DA8}" sibTransId="{67908CEE-B195-46D8-9F67-AC920771F757}"/>
    <dgm:cxn modelId="{0C0BD493-04DE-2140-9807-F3227684AE84}" type="presOf" srcId="{0E73DA87-C699-4AC1-8FBC-C4C343FCCC24}" destId="{D485390F-E81A-D143-A3B3-502BD02FD060}" srcOrd="0" destOrd="0" presId="urn:microsoft.com/office/officeart/2008/layout/LinedList"/>
    <dgm:cxn modelId="{CF3D8094-88B1-4F74-9D44-2CD5117D391A}" srcId="{43B7C08E-821D-41D7-BB10-4103EEAC23A4}" destId="{908A5E62-1FC9-4EAF-893E-3C733C321F5D}" srcOrd="3" destOrd="0" parTransId="{06536D60-C646-417F-A528-F4944E33C343}" sibTransId="{962BDD68-2A4B-4E4C-B261-8BEB8CD1A56C}"/>
    <dgm:cxn modelId="{D1D8EA9D-6814-6946-9230-54AD6294ABDF}" type="presOf" srcId="{908A5E62-1FC9-4EAF-893E-3C733C321F5D}" destId="{ADFB9445-466A-E84D-B98C-1B9D9EFAAE40}" srcOrd="0" destOrd="0" presId="urn:microsoft.com/office/officeart/2008/layout/LinedList"/>
    <dgm:cxn modelId="{C8CE0ABD-A78D-42F0-815F-4E0317E468BB}" srcId="{43B7C08E-821D-41D7-BB10-4103EEAC23A4}" destId="{EE1CCCEB-1A41-41C5-8B4B-70CC641C58E6}" srcOrd="0" destOrd="0" parTransId="{C498E113-96C2-4521-A56C-4F902612A097}" sibTransId="{F66520C5-5E29-4F72-83DB-B9721631E513}"/>
    <dgm:cxn modelId="{E6FB69E9-ED0E-4249-A8D8-87FAA0292458}" type="presOf" srcId="{EE1CCCEB-1A41-41C5-8B4B-70CC641C58E6}" destId="{C91DC761-E87D-4D4A-A4E8-4154935E4E7E}" srcOrd="0" destOrd="0" presId="urn:microsoft.com/office/officeart/2008/layout/LinedList"/>
    <dgm:cxn modelId="{7B646AF9-D027-4A60-9BE5-90635F77434D}" srcId="{43B7C08E-821D-41D7-BB10-4103EEAC23A4}" destId="{7CD8895D-D92B-48BA-947C-4363DC67C720}" srcOrd="1" destOrd="0" parTransId="{5AE8E632-04D7-40DB-9FA8-A2E6BFAFB5BE}" sibTransId="{CF9B7498-43E4-4310-AA66-A180F9CC4A2D}"/>
    <dgm:cxn modelId="{1BAD9535-C841-A641-A681-C06633C06192}" type="presParOf" srcId="{8EF1B9BF-F33C-F746-9AB8-AC0D59E3D1A5}" destId="{F831E8C2-5F05-8A4A-859F-AAECD8894063}" srcOrd="0" destOrd="0" presId="urn:microsoft.com/office/officeart/2008/layout/LinedList"/>
    <dgm:cxn modelId="{197052B9-4C75-A64D-A8E0-6283E0492C8A}" type="presParOf" srcId="{8EF1B9BF-F33C-F746-9AB8-AC0D59E3D1A5}" destId="{385EDB0D-5319-414A-8BA0-B0FD3B8AC8CC}" srcOrd="1" destOrd="0" presId="urn:microsoft.com/office/officeart/2008/layout/LinedList"/>
    <dgm:cxn modelId="{B9BBBA1F-F74C-7D46-A81B-A6C8F04877DF}" type="presParOf" srcId="{385EDB0D-5319-414A-8BA0-B0FD3B8AC8CC}" destId="{C91DC761-E87D-4D4A-A4E8-4154935E4E7E}" srcOrd="0" destOrd="0" presId="urn:microsoft.com/office/officeart/2008/layout/LinedList"/>
    <dgm:cxn modelId="{BD57C299-DBDE-B941-A722-6D5A089CF2D0}" type="presParOf" srcId="{385EDB0D-5319-414A-8BA0-B0FD3B8AC8CC}" destId="{BABEE5EC-C95B-204A-BCEF-573A7B781AEC}" srcOrd="1" destOrd="0" presId="urn:microsoft.com/office/officeart/2008/layout/LinedList"/>
    <dgm:cxn modelId="{E7832372-0C55-5F4C-91E0-4AEC49C44C7A}" type="presParOf" srcId="{8EF1B9BF-F33C-F746-9AB8-AC0D59E3D1A5}" destId="{95A90D8E-F945-DA4A-9656-96DBCE0677E9}" srcOrd="2" destOrd="0" presId="urn:microsoft.com/office/officeart/2008/layout/LinedList"/>
    <dgm:cxn modelId="{93E9E117-4D96-7A4C-83D2-2A41AC3BFF6D}" type="presParOf" srcId="{8EF1B9BF-F33C-F746-9AB8-AC0D59E3D1A5}" destId="{90718733-0833-4E43-9379-E10AFF1B14A5}" srcOrd="3" destOrd="0" presId="urn:microsoft.com/office/officeart/2008/layout/LinedList"/>
    <dgm:cxn modelId="{05D60168-78CD-2F4C-B148-566A32F3AF83}" type="presParOf" srcId="{90718733-0833-4E43-9379-E10AFF1B14A5}" destId="{DA86D614-3C63-FB4A-A3BE-BD52A467A43B}" srcOrd="0" destOrd="0" presId="urn:microsoft.com/office/officeart/2008/layout/LinedList"/>
    <dgm:cxn modelId="{EB2CD57D-ED64-5948-8CB7-80EA9800AF56}" type="presParOf" srcId="{90718733-0833-4E43-9379-E10AFF1B14A5}" destId="{F12C2958-67A0-9E4F-87AF-FD41D39C17C9}" srcOrd="1" destOrd="0" presId="urn:microsoft.com/office/officeart/2008/layout/LinedList"/>
    <dgm:cxn modelId="{D5202F49-3FE8-E440-A0C1-92BB1CD13507}" type="presParOf" srcId="{8EF1B9BF-F33C-F746-9AB8-AC0D59E3D1A5}" destId="{FB7FADE4-34E9-4148-BD07-6431F836D885}" srcOrd="4" destOrd="0" presId="urn:microsoft.com/office/officeart/2008/layout/LinedList"/>
    <dgm:cxn modelId="{31632C06-FF55-EF42-8930-C22737C0E591}" type="presParOf" srcId="{8EF1B9BF-F33C-F746-9AB8-AC0D59E3D1A5}" destId="{A40F4548-84E8-1148-9560-A0260C8DB356}" srcOrd="5" destOrd="0" presId="urn:microsoft.com/office/officeart/2008/layout/LinedList"/>
    <dgm:cxn modelId="{9699F533-0204-D046-9192-278EE768413E}" type="presParOf" srcId="{A40F4548-84E8-1148-9560-A0260C8DB356}" destId="{D485390F-E81A-D143-A3B3-502BD02FD060}" srcOrd="0" destOrd="0" presId="urn:microsoft.com/office/officeart/2008/layout/LinedList"/>
    <dgm:cxn modelId="{C448A481-A987-A844-A01D-F1EEDA4CC51E}" type="presParOf" srcId="{A40F4548-84E8-1148-9560-A0260C8DB356}" destId="{A78809C5-3A50-FE41-8EF3-633E15314E20}" srcOrd="1" destOrd="0" presId="urn:microsoft.com/office/officeart/2008/layout/LinedList"/>
    <dgm:cxn modelId="{8E12EC9C-8E7B-2E40-83C0-A2FFB37D155E}" type="presParOf" srcId="{8EF1B9BF-F33C-F746-9AB8-AC0D59E3D1A5}" destId="{B1D0FCBF-0F1D-6C4A-A752-6E3609E4573F}" srcOrd="6" destOrd="0" presId="urn:microsoft.com/office/officeart/2008/layout/LinedList"/>
    <dgm:cxn modelId="{26050D95-22F8-4349-A4EE-34E2E1DC343E}" type="presParOf" srcId="{8EF1B9BF-F33C-F746-9AB8-AC0D59E3D1A5}" destId="{F2C07951-691B-0D4A-AC17-71C0B8465D6B}" srcOrd="7" destOrd="0" presId="urn:microsoft.com/office/officeart/2008/layout/LinedList"/>
    <dgm:cxn modelId="{6984859C-4C39-2E45-A5D1-4A62D23192F4}" type="presParOf" srcId="{F2C07951-691B-0D4A-AC17-71C0B8465D6B}" destId="{ADFB9445-466A-E84D-B98C-1B9D9EFAAE40}" srcOrd="0" destOrd="0" presId="urn:microsoft.com/office/officeart/2008/layout/LinedList"/>
    <dgm:cxn modelId="{52180075-86C5-DE47-8390-9A27A1DD0C9B}" type="presParOf" srcId="{F2C07951-691B-0D4A-AC17-71C0B8465D6B}" destId="{F03A2674-8175-5147-A2C6-8C4859034F4F}"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13218-D1C1-4CA4-9D4A-B20FA19D52C3}">
      <dsp:nvSpPr>
        <dsp:cNvPr id="0" name=""/>
        <dsp:cNvSpPr/>
      </dsp:nvSpPr>
      <dsp:spPr>
        <a:xfrm>
          <a:off x="586059" y="241327"/>
          <a:ext cx="1079788" cy="10797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8390833-7BDF-4CA5-AC7D-CADD8C55488A}">
      <dsp:nvSpPr>
        <dsp:cNvPr id="0" name=""/>
        <dsp:cNvSpPr/>
      </dsp:nvSpPr>
      <dsp:spPr>
        <a:xfrm>
          <a:off x="9279" y="1289167"/>
          <a:ext cx="3085109" cy="462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333500">
            <a:lnSpc>
              <a:spcPct val="100000"/>
            </a:lnSpc>
            <a:spcBef>
              <a:spcPct val="0"/>
            </a:spcBef>
            <a:spcAft>
              <a:spcPct val="35000"/>
            </a:spcAft>
            <a:buNone/>
            <a:defRPr b="1"/>
          </a:pPr>
          <a:r>
            <a:rPr lang="en-US" sz="3000" kern="1200"/>
            <a:t>Business Goal</a:t>
          </a:r>
        </a:p>
      </dsp:txBody>
      <dsp:txXfrm>
        <a:off x="9279" y="1289167"/>
        <a:ext cx="3085109" cy="462766"/>
      </dsp:txXfrm>
    </dsp:sp>
    <dsp:sp modelId="{D3B1BC69-AC03-4FA4-A565-AF1384CDF72B}">
      <dsp:nvSpPr>
        <dsp:cNvPr id="0" name=""/>
        <dsp:cNvSpPr/>
      </dsp:nvSpPr>
      <dsp:spPr>
        <a:xfrm>
          <a:off x="9279" y="1811553"/>
          <a:ext cx="3085109" cy="12506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Understanding the case,</a:t>
          </a:r>
        </a:p>
        <a:p>
          <a:pPr marL="0" lvl="0" indent="0" algn="l" defTabSz="755650">
            <a:lnSpc>
              <a:spcPct val="100000"/>
            </a:lnSpc>
            <a:spcBef>
              <a:spcPct val="0"/>
            </a:spcBef>
            <a:spcAft>
              <a:spcPct val="35000"/>
            </a:spcAft>
            <a:buNone/>
          </a:pPr>
          <a:r>
            <a:rPr lang="en-US" sz="1700" kern="1200"/>
            <a:t>Analyzing Nike’s market performance,</a:t>
          </a:r>
        </a:p>
        <a:p>
          <a:pPr marL="0" lvl="0" indent="0" algn="l" defTabSz="755650">
            <a:lnSpc>
              <a:spcPct val="100000"/>
            </a:lnSpc>
            <a:spcBef>
              <a:spcPct val="0"/>
            </a:spcBef>
            <a:spcAft>
              <a:spcPct val="35000"/>
            </a:spcAft>
            <a:buNone/>
          </a:pPr>
          <a:r>
            <a:rPr lang="en-US" sz="1700" kern="1200"/>
            <a:t>Competitor analysis</a:t>
          </a:r>
          <a:endParaRPr lang="en-US" sz="1700" kern="1200" dirty="0"/>
        </a:p>
      </dsp:txBody>
      <dsp:txXfrm>
        <a:off x="9279" y="1811553"/>
        <a:ext cx="3085109" cy="1250667"/>
      </dsp:txXfrm>
    </dsp:sp>
    <dsp:sp modelId="{D312FDEC-B715-4CD0-A32D-027B83B36CDF}">
      <dsp:nvSpPr>
        <dsp:cNvPr id="0" name=""/>
        <dsp:cNvSpPr/>
      </dsp:nvSpPr>
      <dsp:spPr>
        <a:xfrm>
          <a:off x="4408005" y="241327"/>
          <a:ext cx="1079788" cy="10797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A717D2C-F647-411E-86DD-7ED2F391FEEE}">
      <dsp:nvSpPr>
        <dsp:cNvPr id="0" name=""/>
        <dsp:cNvSpPr/>
      </dsp:nvSpPr>
      <dsp:spPr>
        <a:xfrm>
          <a:off x="3634282" y="1289167"/>
          <a:ext cx="3085109" cy="462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333500">
            <a:lnSpc>
              <a:spcPct val="100000"/>
            </a:lnSpc>
            <a:spcBef>
              <a:spcPct val="0"/>
            </a:spcBef>
            <a:spcAft>
              <a:spcPct val="35000"/>
            </a:spcAft>
            <a:buNone/>
            <a:defRPr b="1"/>
          </a:pPr>
          <a:r>
            <a:rPr lang="en-US" sz="3000" kern="1200"/>
            <a:t>Data Processing</a:t>
          </a:r>
        </a:p>
      </dsp:txBody>
      <dsp:txXfrm>
        <a:off x="3634282" y="1289167"/>
        <a:ext cx="3085109" cy="462766"/>
      </dsp:txXfrm>
    </dsp:sp>
    <dsp:sp modelId="{CD423C23-8319-4125-884F-D67B23B0FA03}">
      <dsp:nvSpPr>
        <dsp:cNvPr id="0" name=""/>
        <dsp:cNvSpPr/>
      </dsp:nvSpPr>
      <dsp:spPr>
        <a:xfrm>
          <a:off x="3634282" y="1811553"/>
          <a:ext cx="3085109" cy="12506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Data pre- processing,</a:t>
          </a:r>
        </a:p>
        <a:p>
          <a:pPr marL="0" lvl="0" indent="0" algn="l" defTabSz="755650">
            <a:lnSpc>
              <a:spcPct val="100000"/>
            </a:lnSpc>
            <a:spcBef>
              <a:spcPct val="0"/>
            </a:spcBef>
            <a:spcAft>
              <a:spcPct val="35000"/>
            </a:spcAft>
            <a:buNone/>
          </a:pPr>
          <a:r>
            <a:rPr lang="en-US" sz="1700" kern="1200"/>
            <a:t>Text frequency and association analysis,</a:t>
          </a:r>
        </a:p>
        <a:p>
          <a:pPr marL="0" lvl="0" indent="0" algn="l" defTabSz="755650">
            <a:lnSpc>
              <a:spcPct val="100000"/>
            </a:lnSpc>
            <a:spcBef>
              <a:spcPct val="0"/>
            </a:spcBef>
            <a:spcAft>
              <a:spcPct val="35000"/>
            </a:spcAft>
            <a:buNone/>
          </a:pPr>
          <a:r>
            <a:rPr lang="en-US" sz="1700" kern="1200"/>
            <a:t>Sentiment Analysis</a:t>
          </a:r>
        </a:p>
      </dsp:txBody>
      <dsp:txXfrm>
        <a:off x="3634282" y="1811553"/>
        <a:ext cx="3085109" cy="1250667"/>
      </dsp:txXfrm>
    </dsp:sp>
    <dsp:sp modelId="{B1A26683-4A64-4FB3-955C-8DD951022DED}">
      <dsp:nvSpPr>
        <dsp:cNvPr id="0" name=""/>
        <dsp:cNvSpPr/>
      </dsp:nvSpPr>
      <dsp:spPr>
        <a:xfrm>
          <a:off x="8018938" y="175611"/>
          <a:ext cx="1079788" cy="10797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62BA469-C44D-47A1-9F37-CD737DF86820}">
      <dsp:nvSpPr>
        <dsp:cNvPr id="0" name=""/>
        <dsp:cNvSpPr/>
      </dsp:nvSpPr>
      <dsp:spPr>
        <a:xfrm>
          <a:off x="7259286" y="1289167"/>
          <a:ext cx="3085109" cy="462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333500">
            <a:lnSpc>
              <a:spcPct val="100000"/>
            </a:lnSpc>
            <a:spcBef>
              <a:spcPct val="0"/>
            </a:spcBef>
            <a:spcAft>
              <a:spcPct val="35000"/>
            </a:spcAft>
            <a:buNone/>
            <a:defRPr b="1"/>
          </a:pPr>
          <a:r>
            <a:rPr lang="en-US" sz="3000" kern="1200"/>
            <a:t>Key-Takeaways</a:t>
          </a:r>
        </a:p>
      </dsp:txBody>
      <dsp:txXfrm>
        <a:off x="7259286" y="1289167"/>
        <a:ext cx="3085109" cy="462766"/>
      </dsp:txXfrm>
    </dsp:sp>
    <dsp:sp modelId="{027FD995-EFFE-4E89-A2B7-9A2A94EB719F}">
      <dsp:nvSpPr>
        <dsp:cNvPr id="0" name=""/>
        <dsp:cNvSpPr/>
      </dsp:nvSpPr>
      <dsp:spPr>
        <a:xfrm>
          <a:off x="7259286" y="1811553"/>
          <a:ext cx="3085109" cy="12506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Findings,</a:t>
          </a:r>
        </a:p>
        <a:p>
          <a:pPr marL="0" lvl="0" indent="0" algn="l" defTabSz="755650">
            <a:lnSpc>
              <a:spcPct val="100000"/>
            </a:lnSpc>
            <a:spcBef>
              <a:spcPct val="0"/>
            </a:spcBef>
            <a:spcAft>
              <a:spcPct val="35000"/>
            </a:spcAft>
            <a:buNone/>
          </a:pPr>
          <a:r>
            <a:rPr lang="en-US" sz="1700" kern="1200"/>
            <a:t>Opportunities,</a:t>
          </a:r>
        </a:p>
        <a:p>
          <a:pPr marL="0" lvl="0" indent="0" algn="l" defTabSz="755650">
            <a:lnSpc>
              <a:spcPct val="100000"/>
            </a:lnSpc>
            <a:spcBef>
              <a:spcPct val="0"/>
            </a:spcBef>
            <a:spcAft>
              <a:spcPct val="35000"/>
            </a:spcAft>
            <a:buNone/>
          </a:pPr>
          <a:r>
            <a:rPr lang="en-US" sz="1700" kern="1200"/>
            <a:t>Recommendations</a:t>
          </a:r>
        </a:p>
      </dsp:txBody>
      <dsp:txXfrm>
        <a:off x="7259286" y="1811553"/>
        <a:ext cx="3085109" cy="12506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31E8C2-5F05-8A4A-859F-AAECD8894063}">
      <dsp:nvSpPr>
        <dsp:cNvPr id="0" name=""/>
        <dsp:cNvSpPr/>
      </dsp:nvSpPr>
      <dsp:spPr>
        <a:xfrm>
          <a:off x="0" y="0"/>
          <a:ext cx="6266011" cy="0"/>
        </a:xfrm>
        <a:prstGeom prst="line">
          <a:avLst/>
        </a:prstGeom>
        <a:gradFill rotWithShape="0">
          <a:gsLst>
            <a:gs pos="0">
              <a:schemeClr val="dk2">
                <a:hueOff val="0"/>
                <a:satOff val="0"/>
                <a:lumOff val="0"/>
                <a:alphaOff val="0"/>
                <a:tint val="96000"/>
                <a:lumMod val="104000"/>
              </a:schemeClr>
            </a:gs>
            <a:gs pos="100000">
              <a:schemeClr val="dk2">
                <a:hueOff val="0"/>
                <a:satOff val="0"/>
                <a:lumOff val="0"/>
                <a:alphaOff val="0"/>
                <a:shade val="90000"/>
                <a:lumMod val="90000"/>
              </a:schemeClr>
            </a:gs>
          </a:gsLst>
          <a:lin ang="5400000" scaled="0"/>
        </a:gradFill>
        <a:ln w="9525" cap="rnd" cmpd="sng" algn="ctr">
          <a:solidFill>
            <a:schemeClr val="dk2">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C91DC761-E87D-4D4A-A4E8-4154935E4E7E}">
      <dsp:nvSpPr>
        <dsp:cNvPr id="0" name=""/>
        <dsp:cNvSpPr/>
      </dsp:nvSpPr>
      <dsp:spPr>
        <a:xfrm>
          <a:off x="0" y="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1" kern="1200"/>
            <a:t>Lots of tweets from American activists and journalists. Could this be because of the wild cat strike when the players protested crimes against Black people? Nike can create new awareness campaigns and make online content with famous NBA Players as the front.</a:t>
          </a:r>
          <a:endParaRPr lang="en-US" sz="1500" kern="1200"/>
        </a:p>
      </dsp:txBody>
      <dsp:txXfrm>
        <a:off x="0" y="0"/>
        <a:ext cx="6266011" cy="1224886"/>
      </dsp:txXfrm>
    </dsp:sp>
    <dsp:sp modelId="{95A90D8E-F945-DA4A-9656-96DBCE0677E9}">
      <dsp:nvSpPr>
        <dsp:cNvPr id="0" name=""/>
        <dsp:cNvSpPr/>
      </dsp:nvSpPr>
      <dsp:spPr>
        <a:xfrm>
          <a:off x="0" y="1224886"/>
          <a:ext cx="6266011" cy="0"/>
        </a:xfrm>
        <a:prstGeom prst="line">
          <a:avLst/>
        </a:prstGeom>
        <a:gradFill rotWithShape="0">
          <a:gsLst>
            <a:gs pos="0">
              <a:schemeClr val="dk2">
                <a:hueOff val="0"/>
                <a:satOff val="0"/>
                <a:lumOff val="0"/>
                <a:alphaOff val="0"/>
                <a:tint val="96000"/>
                <a:lumMod val="104000"/>
              </a:schemeClr>
            </a:gs>
            <a:gs pos="100000">
              <a:schemeClr val="dk2">
                <a:hueOff val="0"/>
                <a:satOff val="0"/>
                <a:lumOff val="0"/>
                <a:alphaOff val="0"/>
                <a:shade val="90000"/>
                <a:lumMod val="90000"/>
              </a:schemeClr>
            </a:gs>
          </a:gsLst>
          <a:lin ang="5400000" scaled="0"/>
        </a:gradFill>
        <a:ln w="9525" cap="rnd" cmpd="sng" algn="ctr">
          <a:solidFill>
            <a:schemeClr val="dk2">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DA86D614-3C63-FB4A-A3BE-BD52A467A43B}">
      <dsp:nvSpPr>
        <dsp:cNvPr id="0" name=""/>
        <dsp:cNvSpPr/>
      </dsp:nvSpPr>
      <dsp:spPr>
        <a:xfrm>
          <a:off x="0" y="1224886"/>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1" kern="1200" dirty="0"/>
            <a:t>Lots of political and negative terms in the cloud, how can this be leveraged positively for our stakeholders? The negative words in the could be of use to detect the common users’ requirements from Nike! </a:t>
          </a:r>
          <a:endParaRPr lang="en-US" sz="1500" kern="1200" dirty="0"/>
        </a:p>
      </dsp:txBody>
      <dsp:txXfrm>
        <a:off x="0" y="1224886"/>
        <a:ext cx="6266011" cy="1224886"/>
      </dsp:txXfrm>
    </dsp:sp>
    <dsp:sp modelId="{FB7FADE4-34E9-4148-BD07-6431F836D885}">
      <dsp:nvSpPr>
        <dsp:cNvPr id="0" name=""/>
        <dsp:cNvSpPr/>
      </dsp:nvSpPr>
      <dsp:spPr>
        <a:xfrm>
          <a:off x="0" y="2449773"/>
          <a:ext cx="6266011" cy="0"/>
        </a:xfrm>
        <a:prstGeom prst="line">
          <a:avLst/>
        </a:prstGeom>
        <a:gradFill rotWithShape="0">
          <a:gsLst>
            <a:gs pos="0">
              <a:schemeClr val="dk2">
                <a:hueOff val="0"/>
                <a:satOff val="0"/>
                <a:lumOff val="0"/>
                <a:alphaOff val="0"/>
                <a:tint val="96000"/>
                <a:lumMod val="104000"/>
              </a:schemeClr>
            </a:gs>
            <a:gs pos="100000">
              <a:schemeClr val="dk2">
                <a:hueOff val="0"/>
                <a:satOff val="0"/>
                <a:lumOff val="0"/>
                <a:alphaOff val="0"/>
                <a:shade val="90000"/>
                <a:lumMod val="90000"/>
              </a:schemeClr>
            </a:gs>
          </a:gsLst>
          <a:lin ang="5400000" scaled="0"/>
        </a:gradFill>
        <a:ln w="9525" cap="rnd" cmpd="sng" algn="ctr">
          <a:solidFill>
            <a:schemeClr val="dk2">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D485390F-E81A-D143-A3B3-502BD02FD060}">
      <dsp:nvSpPr>
        <dsp:cNvPr id="0" name=""/>
        <dsp:cNvSpPr/>
      </dsp:nvSpPr>
      <dsp:spPr>
        <a:xfrm>
          <a:off x="0" y="2449773"/>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1" kern="1200"/>
            <a:t>Why are the customized goods like JORDANS, players’ lines of sneakers not seen anywhere in the cloud? Even during the holiday season? Does this mean our audience are not up for the prices?</a:t>
          </a:r>
          <a:endParaRPr lang="en-US" sz="1500" kern="1200"/>
        </a:p>
      </dsp:txBody>
      <dsp:txXfrm>
        <a:off x="0" y="2449773"/>
        <a:ext cx="6266011" cy="1224886"/>
      </dsp:txXfrm>
    </dsp:sp>
    <dsp:sp modelId="{B1D0FCBF-0F1D-6C4A-A752-6E3609E4573F}">
      <dsp:nvSpPr>
        <dsp:cNvPr id="0" name=""/>
        <dsp:cNvSpPr/>
      </dsp:nvSpPr>
      <dsp:spPr>
        <a:xfrm>
          <a:off x="0" y="3674660"/>
          <a:ext cx="6266011" cy="0"/>
        </a:xfrm>
        <a:prstGeom prst="line">
          <a:avLst/>
        </a:prstGeom>
        <a:gradFill rotWithShape="0">
          <a:gsLst>
            <a:gs pos="0">
              <a:schemeClr val="dk2">
                <a:hueOff val="0"/>
                <a:satOff val="0"/>
                <a:lumOff val="0"/>
                <a:alphaOff val="0"/>
                <a:tint val="96000"/>
                <a:lumMod val="104000"/>
              </a:schemeClr>
            </a:gs>
            <a:gs pos="100000">
              <a:schemeClr val="dk2">
                <a:hueOff val="0"/>
                <a:satOff val="0"/>
                <a:lumOff val="0"/>
                <a:alphaOff val="0"/>
                <a:shade val="90000"/>
                <a:lumMod val="90000"/>
              </a:schemeClr>
            </a:gs>
          </a:gsLst>
          <a:lin ang="5400000" scaled="0"/>
        </a:gradFill>
        <a:ln w="9525" cap="rnd" cmpd="sng" algn="ctr">
          <a:solidFill>
            <a:schemeClr val="dk2">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ADFB9445-466A-E84D-B98C-1B9D9EFAAE40}">
      <dsp:nvSpPr>
        <dsp:cNvPr id="0" name=""/>
        <dsp:cNvSpPr/>
      </dsp:nvSpPr>
      <dsp:spPr>
        <a:xfrm>
          <a:off x="0" y="367466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1" kern="1200"/>
            <a:t>There are a lot of mentions regarding ‘STORES’ but what is the sales scenario in the e-comm segment? No mention of Amazon/eBay? Do the audience prefer stores more than online platforms?  </a:t>
          </a:r>
          <a:endParaRPr lang="en-US" sz="1500" kern="1200"/>
        </a:p>
      </dsp:txBody>
      <dsp:txXfrm>
        <a:off x="0" y="3674660"/>
        <a:ext cx="6266011" cy="1224886"/>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3/13/22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3/13/22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3/13/22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3/13/22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3/13/22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3/13/22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3/13/22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3/13/22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3/13/22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3/13/22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3/13/22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3/13/22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3/13/22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3/13/22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3/13/22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3/13/22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24.sv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8.sv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png"/><Relationship Id="rId7" Type="http://schemas.openxmlformats.org/officeDocument/2006/relationships/diagramColors" Target="../diagrams/colors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6.sv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en.wikipedia.org/wiki/Nike,_Inc.#cite_note-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pngimg.com/download/23660" TargetMode="External"/><Relationship Id="rId5" Type="http://schemas.openxmlformats.org/officeDocument/2006/relationships/image" Target="../media/image22.png"/><Relationship Id="rId4" Type="http://schemas.openxmlformats.org/officeDocument/2006/relationships/hyperlink" Target="http://pngimg.com/download/23674/?i=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3076" name="Rectangle 134">
            <a:extLst>
              <a:ext uri="{FF2B5EF4-FFF2-40B4-BE49-F238E27FC236}">
                <a16:creationId xmlns:a16="http://schemas.microsoft.com/office/drawing/2014/main" id="{98761467-7640-47B1-90D4-04ADAD632C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77" name="Freeform: Shape 136">
            <a:extLst>
              <a:ext uri="{FF2B5EF4-FFF2-40B4-BE49-F238E27FC236}">
                <a16:creationId xmlns:a16="http://schemas.microsoft.com/office/drawing/2014/main" id="{738B1503-6FE9-46B4-9354-E943D91B1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05514" y="-2"/>
            <a:ext cx="8386486" cy="6858002"/>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4654295" y="2415624"/>
            <a:ext cx="6197686" cy="1371604"/>
          </a:xfrm>
        </p:spPr>
        <p:txBody>
          <a:bodyPr vert="horz" lIns="91440" tIns="45720" rIns="91440" bIns="45720" rtlCol="0" anchor="ctr">
            <a:normAutofit/>
          </a:bodyPr>
          <a:lstStyle/>
          <a:p>
            <a:r>
              <a:rPr lang="en-US" sz="4000" b="1" u="sng" kern="1200" dirty="0">
                <a:ln>
                  <a:solidFill>
                    <a:schemeClr val="bg1">
                      <a:lumMod val="75000"/>
                      <a:lumOff val="25000"/>
                      <a:alpha val="10000"/>
                    </a:schemeClr>
                  </a:solidFill>
                </a:ln>
                <a:solidFill>
                  <a:schemeClr val="accent2">
                    <a:lumMod val="75000"/>
                  </a:schemeClr>
                </a:solidFill>
                <a:effectLst>
                  <a:outerShdw blurRad="9525" dist="25400" dir="14640000" algn="tl" rotWithShape="0">
                    <a:schemeClr val="bg1">
                      <a:alpha val="30000"/>
                    </a:schemeClr>
                  </a:outerShdw>
                </a:effectLst>
                <a:latin typeface="+mj-lt"/>
                <a:ea typeface="+mj-ea"/>
                <a:cs typeface="Trebuchet MS"/>
              </a:rPr>
              <a:t>NBA – Fan Engagement Analysis</a:t>
            </a:r>
          </a:p>
        </p:txBody>
      </p:sp>
      <p:pic>
        <p:nvPicPr>
          <p:cNvPr id="3074" name="Picture 2" descr="160 Nike logos ideas | nike wallpaper, nike logo wallpapers, nike">
            <a:extLst>
              <a:ext uri="{FF2B5EF4-FFF2-40B4-BE49-F238E27FC236}">
                <a16:creationId xmlns:a16="http://schemas.microsoft.com/office/drawing/2014/main" id="{32A18500-929F-5F4A-92B7-821B35B53DF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4332" y="2132804"/>
            <a:ext cx="2517715" cy="2592392"/>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4654295" y="3978962"/>
            <a:ext cx="6197686" cy="1492468"/>
          </a:xfrm>
        </p:spPr>
        <p:txBody>
          <a:bodyPr vert="horz" lIns="91440" tIns="45720" rIns="91440" bIns="45720" rtlCol="0" anchor="t">
            <a:normAutofit/>
          </a:bodyPr>
          <a:lstStyle/>
          <a:p>
            <a:r>
              <a:rPr lang="en-US" b="1" dirty="0">
                <a:solidFill>
                  <a:schemeClr val="accent2">
                    <a:lumMod val="75000"/>
                  </a:schemeClr>
                </a:solidFill>
              </a:rPr>
              <a:t>Sree Duddupudi</a:t>
            </a:r>
          </a:p>
          <a:p>
            <a:r>
              <a:rPr lang="en-US" b="1" dirty="0">
                <a:solidFill>
                  <a:schemeClr val="accent2">
                    <a:lumMod val="75000"/>
                  </a:schemeClr>
                </a:solidFill>
              </a:rPr>
              <a:t>[MBAN 2]</a:t>
            </a:r>
          </a:p>
          <a:p>
            <a:endParaRPr lang="en-US" dirty="0">
              <a:solidFill>
                <a:schemeClr val="accent2">
                  <a:lumMod val="75000"/>
                </a:schemeClr>
              </a:solidFill>
            </a:endParaRPr>
          </a:p>
          <a:p>
            <a:endParaRPr lang="en-US" dirty="0">
              <a:solidFill>
                <a:schemeClr val="accent2">
                  <a:lumMod val="75000"/>
                </a:schemeClr>
              </a:solidFill>
            </a:endParaRPr>
          </a:p>
        </p:txBody>
      </p:sp>
      <p:pic>
        <p:nvPicPr>
          <p:cNvPr id="5" name="Picture 10" descr="Hult International Business School - YouTube">
            <a:extLst>
              <a:ext uri="{FF2B5EF4-FFF2-40B4-BE49-F238E27FC236}">
                <a16:creationId xmlns:a16="http://schemas.microsoft.com/office/drawing/2014/main" id="{1BB19482-5EEE-F14B-A464-479F259B1F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54928" y="-1"/>
            <a:ext cx="1121554" cy="1121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582327-37C5-F342-A195-6F620A7637D8}"/>
              </a:ext>
            </a:extLst>
          </p:cNvPr>
          <p:cNvSpPr>
            <a:spLocks noGrp="1"/>
          </p:cNvSpPr>
          <p:nvPr>
            <p:ph type="title"/>
          </p:nvPr>
        </p:nvSpPr>
        <p:spPr>
          <a:xfrm>
            <a:off x="309489" y="835383"/>
            <a:ext cx="3935134" cy="3499549"/>
          </a:xfrm>
        </p:spPr>
        <p:txBody>
          <a:bodyPr vert="horz" lIns="91440" tIns="45720" rIns="91440" bIns="45720" rtlCol="0" anchor="b">
            <a:normAutofit/>
          </a:bodyPr>
          <a:lstStyle/>
          <a:p>
            <a:pPr algn="l"/>
            <a:r>
              <a:rPr lang="en-US" sz="4000" b="1" u="sng" dirty="0">
                <a:solidFill>
                  <a:schemeClr val="accent2">
                    <a:lumMod val="75000"/>
                  </a:schemeClr>
                </a:solidFill>
              </a:rPr>
              <a:t>WORD ASSOCIATIONS</a:t>
            </a:r>
          </a:p>
        </p:txBody>
      </p:sp>
      <p:sp>
        <p:nvSpPr>
          <p:cNvPr id="76" name="Rectangle 75">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Venn diagram outline">
            <a:extLst>
              <a:ext uri="{FF2B5EF4-FFF2-40B4-BE49-F238E27FC236}">
                <a16:creationId xmlns:a16="http://schemas.microsoft.com/office/drawing/2014/main" id="{A53E15AC-6F97-C142-AD3C-92B6DD05F9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03749" y="609600"/>
            <a:ext cx="5638800" cy="5638800"/>
          </a:xfrm>
          <a:prstGeom prst="rect">
            <a:avLst/>
          </a:prstGeom>
        </p:spPr>
      </p:pic>
      <p:pic>
        <p:nvPicPr>
          <p:cNvPr id="7170" name="Picture 2" descr="Hult International Business School - YouTube">
            <a:extLst>
              <a:ext uri="{FF2B5EF4-FFF2-40B4-BE49-F238E27FC236}">
                <a16:creationId xmlns:a16="http://schemas.microsoft.com/office/drawing/2014/main" id="{6C2E6E86-6574-9F4B-A67A-49F2031CA798}"/>
              </a:ext>
            </a:extLst>
          </p:cNvPr>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tretch>
            <a:fillRect/>
          </a:stretch>
        </p:blipFill>
        <p:spPr bwMode="auto">
          <a:xfrm>
            <a:off x="11349087" y="0"/>
            <a:ext cx="842913" cy="842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704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6AFA82D0-9F0A-0748-BE2C-3C4B4C18F348}"/>
              </a:ext>
            </a:extLst>
          </p:cNvPr>
          <p:cNvSpPr>
            <a:spLocks noGrp="1"/>
          </p:cNvSpPr>
          <p:nvPr>
            <p:ph type="title"/>
          </p:nvPr>
        </p:nvSpPr>
        <p:spPr>
          <a:xfrm>
            <a:off x="1039905" y="845387"/>
            <a:ext cx="3470310" cy="1066689"/>
          </a:xfrm>
        </p:spPr>
        <p:txBody>
          <a:bodyPr anchor="b">
            <a:normAutofit fontScale="90000"/>
          </a:bodyPr>
          <a:lstStyle/>
          <a:p>
            <a:pPr algn="l"/>
            <a:r>
              <a:rPr lang="en-US" sz="4000" b="1" u="sng" dirty="0">
                <a:solidFill>
                  <a:schemeClr val="accent2">
                    <a:lumMod val="75000"/>
                  </a:schemeClr>
                </a:solidFill>
              </a:rPr>
              <a:t>NIKE WORDCLOUD</a:t>
            </a:r>
          </a:p>
        </p:txBody>
      </p:sp>
      <p:sp>
        <p:nvSpPr>
          <p:cNvPr id="11" name="Content Placeholder 10">
            <a:extLst>
              <a:ext uri="{FF2B5EF4-FFF2-40B4-BE49-F238E27FC236}">
                <a16:creationId xmlns:a16="http://schemas.microsoft.com/office/drawing/2014/main" id="{486CB5B2-A6EA-475B-3EE9-615C250F42E3}"/>
              </a:ext>
            </a:extLst>
          </p:cNvPr>
          <p:cNvSpPr>
            <a:spLocks noGrp="1"/>
          </p:cNvSpPr>
          <p:nvPr>
            <p:ph idx="1"/>
          </p:nvPr>
        </p:nvSpPr>
        <p:spPr>
          <a:xfrm>
            <a:off x="1039905" y="2147862"/>
            <a:ext cx="3405573" cy="3499563"/>
          </a:xfrm>
        </p:spPr>
        <p:txBody>
          <a:bodyPr anchor="t">
            <a:normAutofit/>
          </a:bodyPr>
          <a:lstStyle/>
          <a:p>
            <a:pPr>
              <a:buFont typeface="Arial" panose="020B0604020202020204" pitchFamily="34" charset="0"/>
              <a:buChar char="•"/>
            </a:pPr>
            <a:r>
              <a:rPr lang="en-US" sz="1400" b="1" dirty="0">
                <a:solidFill>
                  <a:schemeClr val="tx1"/>
                </a:solidFill>
                <a:latin typeface="Adelle Sans Devanagari" panose="02000503000000020004" pitchFamily="2" charset="-78"/>
                <a:cs typeface="Adelle Sans Devanagari" panose="02000503000000020004" pitchFamily="2" charset="-78"/>
              </a:rPr>
              <a:t>Lots of mentions about the Nike merchandise and Stores. </a:t>
            </a:r>
          </a:p>
          <a:p>
            <a:pPr>
              <a:buFont typeface="Arial" panose="020B0604020202020204" pitchFamily="34" charset="0"/>
              <a:buChar char="•"/>
            </a:pPr>
            <a:r>
              <a:rPr lang="en-US" sz="1400" b="1" dirty="0">
                <a:solidFill>
                  <a:schemeClr val="tx1"/>
                </a:solidFill>
                <a:latin typeface="Adelle Sans Devanagari" panose="02000503000000020004" pitchFamily="2" charset="-78"/>
                <a:cs typeface="Adelle Sans Devanagari" panose="02000503000000020004" pitchFamily="2" charset="-78"/>
              </a:rPr>
              <a:t>Surge in the popularity of Houston Rockets – 4</a:t>
            </a:r>
            <a:r>
              <a:rPr lang="en-US" sz="1400" b="1" baseline="30000" dirty="0">
                <a:solidFill>
                  <a:schemeClr val="tx1"/>
                </a:solidFill>
                <a:latin typeface="Adelle Sans Devanagari" panose="02000503000000020004" pitchFamily="2" charset="-78"/>
                <a:cs typeface="Adelle Sans Devanagari" panose="02000503000000020004" pitchFamily="2" charset="-78"/>
              </a:rPr>
              <a:t>th</a:t>
            </a:r>
            <a:r>
              <a:rPr lang="en-US" sz="1400" b="1" dirty="0">
                <a:solidFill>
                  <a:schemeClr val="tx1"/>
                </a:solidFill>
                <a:latin typeface="Adelle Sans Devanagari" panose="02000503000000020004" pitchFamily="2" charset="-78"/>
                <a:cs typeface="Adelle Sans Devanagari" panose="02000503000000020004" pitchFamily="2" charset="-78"/>
              </a:rPr>
              <a:t> place in the Western conference.</a:t>
            </a:r>
          </a:p>
          <a:p>
            <a:pPr>
              <a:buFont typeface="Arial" panose="020B0604020202020204" pitchFamily="34" charset="0"/>
              <a:buChar char="•"/>
            </a:pPr>
            <a:r>
              <a:rPr lang="en-US" sz="1400" b="1" dirty="0">
                <a:solidFill>
                  <a:schemeClr val="tx1"/>
                </a:solidFill>
                <a:latin typeface="Adelle Sans Devanagari" panose="02000503000000020004" pitchFamily="2" charset="-78"/>
                <a:cs typeface="Adelle Sans Devanagari" panose="02000503000000020004" pitchFamily="2" charset="-78"/>
              </a:rPr>
              <a:t>Josh Kraushaar “hotlinejosh”, Kaepernick, Thomas Paine and other American activists and political terms like spokesperson, assembly, protest, capitulation, communist, etc. </a:t>
            </a:r>
          </a:p>
          <a:p>
            <a:pPr>
              <a:buFont typeface="Arial" panose="020B0604020202020204" pitchFamily="34" charset="0"/>
              <a:buChar char="•"/>
            </a:pPr>
            <a:r>
              <a:rPr lang="en-US" sz="1400" b="1" dirty="0">
                <a:solidFill>
                  <a:schemeClr val="tx1"/>
                </a:solidFill>
                <a:latin typeface="Adelle Sans Devanagari" panose="02000503000000020004" pitchFamily="2" charset="-78"/>
                <a:cs typeface="Adelle Sans Devanagari" panose="02000503000000020004" pitchFamily="2" charset="-78"/>
              </a:rPr>
              <a:t>Kobe, James, Durant, etc. are mentioned</a:t>
            </a:r>
          </a:p>
        </p:txBody>
      </p:sp>
      <p:pic>
        <p:nvPicPr>
          <p:cNvPr id="5" name="Content Placeholder 4" descr="A close-up of a document&#10;&#10;Description automatically generated with medium confidence">
            <a:extLst>
              <a:ext uri="{FF2B5EF4-FFF2-40B4-BE49-F238E27FC236}">
                <a16:creationId xmlns:a16="http://schemas.microsoft.com/office/drawing/2014/main" id="{39CAEF32-1956-D948-B907-0D02A7E67822}"/>
              </a:ext>
            </a:extLst>
          </p:cNvPr>
          <p:cNvPicPr>
            <a:picLocks noChangeAspect="1"/>
          </p:cNvPicPr>
          <p:nvPr/>
        </p:nvPicPr>
        <p:blipFill rotWithShape="1">
          <a:blip r:embed="rId3"/>
          <a:srcRect l="8554" r="7090" b="1"/>
          <a:stretch/>
        </p:blipFill>
        <p:spPr>
          <a:xfrm>
            <a:off x="5140324" y="365760"/>
            <a:ext cx="6715003" cy="6353318"/>
          </a:xfrm>
          <a:prstGeom prst="rect">
            <a:avLst/>
          </a:prstGeom>
        </p:spPr>
      </p:pic>
      <p:pic>
        <p:nvPicPr>
          <p:cNvPr id="9" name="Picture 2" descr="Hult International Business School - YouTube">
            <a:extLst>
              <a:ext uri="{FF2B5EF4-FFF2-40B4-BE49-F238E27FC236}">
                <a16:creationId xmlns:a16="http://schemas.microsoft.com/office/drawing/2014/main" id="{D5245BC4-0A25-DA47-B2C7-89346E38228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1548534" y="1"/>
            <a:ext cx="643465" cy="643465"/>
          </a:xfrm>
          <a:prstGeom prst="rect">
            <a:avLst/>
          </a:prstGeom>
          <a:noFill/>
          <a:effectLst>
            <a:outerShdw blurRad="25400" dir="17880000">
              <a:srgbClr val="000000">
                <a:alpha val="46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938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C9C7B0-DFA0-3443-B122-83765A8C01DC}"/>
              </a:ext>
            </a:extLst>
          </p:cNvPr>
          <p:cNvSpPr>
            <a:spLocks noGrp="1"/>
          </p:cNvSpPr>
          <p:nvPr>
            <p:ph type="title"/>
          </p:nvPr>
        </p:nvSpPr>
        <p:spPr>
          <a:xfrm>
            <a:off x="834013" y="1115568"/>
            <a:ext cx="3487616" cy="4626864"/>
          </a:xfrm>
        </p:spPr>
        <p:txBody>
          <a:bodyPr>
            <a:normAutofit/>
          </a:bodyPr>
          <a:lstStyle/>
          <a:p>
            <a:pPr algn="l"/>
            <a:r>
              <a:rPr lang="en-US" sz="3600" b="1" u="sng" dirty="0"/>
              <a:t>SALES INSIGHT</a:t>
            </a:r>
          </a:p>
        </p:txBody>
      </p:sp>
      <p:cxnSp>
        <p:nvCxnSpPr>
          <p:cNvPr id="41" name="Straight Connector 40">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16" name="Picture 2" descr="Hult International Business School - YouTube">
            <a:extLst>
              <a:ext uri="{FF2B5EF4-FFF2-40B4-BE49-F238E27FC236}">
                <a16:creationId xmlns:a16="http://schemas.microsoft.com/office/drawing/2014/main" id="{5E23A453-1253-014C-8408-15B0C1B745A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291668" y="1"/>
            <a:ext cx="900331" cy="900331"/>
          </a:xfrm>
          <a:prstGeom prst="rect">
            <a:avLst/>
          </a:prstGeom>
          <a:noFill/>
          <a:effectLst>
            <a:outerShdw blurRad="25400" dir="17880000">
              <a:srgbClr val="000000">
                <a:alpha val="46000"/>
              </a:srgb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E213520-37C3-7F45-BB51-B8EFE295AC76}"/>
              </a:ext>
            </a:extLst>
          </p:cNvPr>
          <p:cNvSpPr txBox="1"/>
          <p:nvPr/>
        </p:nvSpPr>
        <p:spPr>
          <a:xfrm>
            <a:off x="6414868" y="2096086"/>
            <a:ext cx="2063898" cy="369332"/>
          </a:xfrm>
          <a:prstGeom prst="rect">
            <a:avLst/>
          </a:prstGeom>
          <a:noFill/>
        </p:spPr>
        <p:txBody>
          <a:bodyPr wrap="none" rtlCol="0">
            <a:spAutoFit/>
          </a:bodyPr>
          <a:lstStyle/>
          <a:p>
            <a:r>
              <a:rPr lang="en-US" b="1" dirty="0"/>
              <a:t>STADIUMGOODS</a:t>
            </a:r>
          </a:p>
        </p:txBody>
      </p:sp>
      <p:sp>
        <p:nvSpPr>
          <p:cNvPr id="5" name="TextBox 4">
            <a:extLst>
              <a:ext uri="{FF2B5EF4-FFF2-40B4-BE49-F238E27FC236}">
                <a16:creationId xmlns:a16="http://schemas.microsoft.com/office/drawing/2014/main" id="{9176D6A4-10FB-624B-9353-4E2E7846F3F7}"/>
              </a:ext>
            </a:extLst>
          </p:cNvPr>
          <p:cNvSpPr txBox="1"/>
          <p:nvPr/>
        </p:nvSpPr>
        <p:spPr>
          <a:xfrm>
            <a:off x="6794695" y="3432517"/>
            <a:ext cx="1006301" cy="369332"/>
          </a:xfrm>
          <a:prstGeom prst="rect">
            <a:avLst/>
          </a:prstGeom>
          <a:noFill/>
        </p:spPr>
        <p:txBody>
          <a:bodyPr wrap="none" rtlCol="0">
            <a:spAutoFit/>
          </a:bodyPr>
          <a:lstStyle/>
          <a:p>
            <a:r>
              <a:rPr lang="en-US" b="1" dirty="0"/>
              <a:t>SHIRTS</a:t>
            </a:r>
          </a:p>
        </p:txBody>
      </p:sp>
      <p:sp>
        <p:nvSpPr>
          <p:cNvPr id="6" name="TextBox 5">
            <a:extLst>
              <a:ext uri="{FF2B5EF4-FFF2-40B4-BE49-F238E27FC236}">
                <a16:creationId xmlns:a16="http://schemas.microsoft.com/office/drawing/2014/main" id="{CFD57720-CFC8-2040-81AD-6CF91AAE2652}"/>
              </a:ext>
            </a:extLst>
          </p:cNvPr>
          <p:cNvSpPr txBox="1"/>
          <p:nvPr/>
        </p:nvSpPr>
        <p:spPr>
          <a:xfrm>
            <a:off x="6808763" y="5064369"/>
            <a:ext cx="1583832" cy="369332"/>
          </a:xfrm>
          <a:prstGeom prst="rect">
            <a:avLst/>
          </a:prstGeom>
          <a:noFill/>
        </p:spPr>
        <p:txBody>
          <a:bodyPr wrap="none" rtlCol="0">
            <a:spAutoFit/>
          </a:bodyPr>
          <a:lstStyle/>
          <a:p>
            <a:r>
              <a:rPr lang="en-US" b="1" dirty="0"/>
              <a:t>AIR JORDAN</a:t>
            </a:r>
          </a:p>
        </p:txBody>
      </p:sp>
      <p:sp>
        <p:nvSpPr>
          <p:cNvPr id="7" name="TextBox 6">
            <a:extLst>
              <a:ext uri="{FF2B5EF4-FFF2-40B4-BE49-F238E27FC236}">
                <a16:creationId xmlns:a16="http://schemas.microsoft.com/office/drawing/2014/main" id="{5186878C-8BD2-3541-8BDB-86FC737460C2}"/>
              </a:ext>
            </a:extLst>
          </p:cNvPr>
          <p:cNvSpPr txBox="1"/>
          <p:nvPr/>
        </p:nvSpPr>
        <p:spPr>
          <a:xfrm>
            <a:off x="8947052" y="4318782"/>
            <a:ext cx="1411348" cy="369332"/>
          </a:xfrm>
          <a:prstGeom prst="rect">
            <a:avLst/>
          </a:prstGeom>
          <a:noFill/>
        </p:spPr>
        <p:txBody>
          <a:bodyPr wrap="none" rtlCol="0">
            <a:spAutoFit/>
          </a:bodyPr>
          <a:lstStyle/>
          <a:p>
            <a:r>
              <a:rPr lang="en-US" b="1" dirty="0"/>
              <a:t>SNEAKERS</a:t>
            </a:r>
          </a:p>
        </p:txBody>
      </p:sp>
      <p:sp>
        <p:nvSpPr>
          <p:cNvPr id="9" name="TextBox 8">
            <a:extLst>
              <a:ext uri="{FF2B5EF4-FFF2-40B4-BE49-F238E27FC236}">
                <a16:creationId xmlns:a16="http://schemas.microsoft.com/office/drawing/2014/main" id="{9EFB1B6A-C5D8-3648-9273-4515665EA09F}"/>
              </a:ext>
            </a:extLst>
          </p:cNvPr>
          <p:cNvSpPr txBox="1"/>
          <p:nvPr/>
        </p:nvSpPr>
        <p:spPr>
          <a:xfrm>
            <a:off x="9931791" y="2982351"/>
            <a:ext cx="1186479" cy="369332"/>
          </a:xfrm>
          <a:prstGeom prst="rect">
            <a:avLst/>
          </a:prstGeom>
          <a:noFill/>
        </p:spPr>
        <p:txBody>
          <a:bodyPr wrap="none" rtlCol="0">
            <a:spAutoFit/>
          </a:bodyPr>
          <a:lstStyle/>
          <a:p>
            <a:r>
              <a:rPr lang="en-US" b="1" dirty="0"/>
              <a:t>JERSEYS</a:t>
            </a:r>
          </a:p>
        </p:txBody>
      </p:sp>
      <p:sp>
        <p:nvSpPr>
          <p:cNvPr id="10" name="TextBox 9">
            <a:extLst>
              <a:ext uri="{FF2B5EF4-FFF2-40B4-BE49-F238E27FC236}">
                <a16:creationId xmlns:a16="http://schemas.microsoft.com/office/drawing/2014/main" id="{48D8027B-6476-244C-A926-B57A6D6F0BD5}"/>
              </a:ext>
            </a:extLst>
          </p:cNvPr>
          <p:cNvSpPr txBox="1"/>
          <p:nvPr/>
        </p:nvSpPr>
        <p:spPr>
          <a:xfrm>
            <a:off x="8243668" y="3312013"/>
            <a:ext cx="1023037" cy="523220"/>
          </a:xfrm>
          <a:prstGeom prst="rect">
            <a:avLst/>
          </a:prstGeom>
          <a:noFill/>
        </p:spPr>
        <p:txBody>
          <a:bodyPr wrap="none" rtlCol="0">
            <a:spAutoFit/>
          </a:bodyPr>
          <a:lstStyle/>
          <a:p>
            <a:r>
              <a:rPr lang="en-US" sz="2800" b="1" dirty="0"/>
              <a:t>NIKE</a:t>
            </a:r>
          </a:p>
        </p:txBody>
      </p:sp>
      <p:sp>
        <p:nvSpPr>
          <p:cNvPr id="11" name="TextBox 10">
            <a:extLst>
              <a:ext uri="{FF2B5EF4-FFF2-40B4-BE49-F238E27FC236}">
                <a16:creationId xmlns:a16="http://schemas.microsoft.com/office/drawing/2014/main" id="{736F8929-A055-8E4F-B04E-1F92A0B711AE}"/>
              </a:ext>
            </a:extLst>
          </p:cNvPr>
          <p:cNvSpPr txBox="1"/>
          <p:nvPr/>
        </p:nvSpPr>
        <p:spPr>
          <a:xfrm>
            <a:off x="9256542" y="1955409"/>
            <a:ext cx="1236236" cy="369332"/>
          </a:xfrm>
          <a:prstGeom prst="rect">
            <a:avLst/>
          </a:prstGeom>
          <a:noFill/>
        </p:spPr>
        <p:txBody>
          <a:bodyPr wrap="none" rtlCol="0">
            <a:spAutoFit/>
          </a:bodyPr>
          <a:lstStyle/>
          <a:p>
            <a:r>
              <a:rPr lang="en-US" b="1" dirty="0"/>
              <a:t>HOODIES</a:t>
            </a:r>
          </a:p>
        </p:txBody>
      </p:sp>
      <p:sp>
        <p:nvSpPr>
          <p:cNvPr id="14" name="Right Arrow 13">
            <a:extLst>
              <a:ext uri="{FF2B5EF4-FFF2-40B4-BE49-F238E27FC236}">
                <a16:creationId xmlns:a16="http://schemas.microsoft.com/office/drawing/2014/main" id="{54A8CD23-1BEA-184F-8562-68F15133EBC2}"/>
              </a:ext>
            </a:extLst>
          </p:cNvPr>
          <p:cNvSpPr/>
          <p:nvPr/>
        </p:nvSpPr>
        <p:spPr>
          <a:xfrm rot="13270059">
            <a:off x="7442094" y="2767679"/>
            <a:ext cx="1276108" cy="18009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593F4519-CFDC-2140-8DBE-1A57BD4980D3}"/>
              </a:ext>
            </a:extLst>
          </p:cNvPr>
          <p:cNvSpPr/>
          <p:nvPr/>
        </p:nvSpPr>
        <p:spPr>
          <a:xfrm rot="7048645">
            <a:off x="7510323" y="4279292"/>
            <a:ext cx="1276108" cy="18009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CB6BFF65-9973-AE4B-9678-427A44CBC455}"/>
              </a:ext>
            </a:extLst>
          </p:cNvPr>
          <p:cNvSpPr/>
          <p:nvPr/>
        </p:nvSpPr>
        <p:spPr>
          <a:xfrm rot="3214000">
            <a:off x="9027950" y="3996995"/>
            <a:ext cx="636537" cy="8246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AAD6E477-B6F1-E94C-ABB2-3277FF891098}"/>
              </a:ext>
            </a:extLst>
          </p:cNvPr>
          <p:cNvSpPr/>
          <p:nvPr/>
        </p:nvSpPr>
        <p:spPr>
          <a:xfrm rot="10800000">
            <a:off x="7697697" y="3575948"/>
            <a:ext cx="636537" cy="8246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7EAE3235-F46F-2048-9E54-A0AC6CC39442}"/>
              </a:ext>
            </a:extLst>
          </p:cNvPr>
          <p:cNvSpPr/>
          <p:nvPr/>
        </p:nvSpPr>
        <p:spPr>
          <a:xfrm rot="17668423">
            <a:off x="8473893" y="2750927"/>
            <a:ext cx="1276108" cy="18009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5F1C8E89-374E-6C4C-ACE4-90DC6F2103BF}"/>
              </a:ext>
            </a:extLst>
          </p:cNvPr>
          <p:cNvSpPr/>
          <p:nvPr/>
        </p:nvSpPr>
        <p:spPr>
          <a:xfrm rot="20084196">
            <a:off x="9227802" y="3312537"/>
            <a:ext cx="810384" cy="4693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39D56E6-F54A-EF42-BCDC-FF196FB00A21}"/>
              </a:ext>
            </a:extLst>
          </p:cNvPr>
          <p:cNvSpPr txBox="1"/>
          <p:nvPr/>
        </p:nvSpPr>
        <p:spPr>
          <a:xfrm>
            <a:off x="8384345" y="1294228"/>
            <a:ext cx="840295" cy="369332"/>
          </a:xfrm>
          <a:prstGeom prst="rect">
            <a:avLst/>
          </a:prstGeom>
          <a:noFill/>
        </p:spPr>
        <p:txBody>
          <a:bodyPr wrap="none" rtlCol="0">
            <a:spAutoFit/>
          </a:bodyPr>
          <a:lstStyle/>
          <a:p>
            <a:r>
              <a:rPr lang="en-US" b="1" dirty="0"/>
              <a:t>MENS</a:t>
            </a:r>
          </a:p>
        </p:txBody>
      </p:sp>
      <p:sp>
        <p:nvSpPr>
          <p:cNvPr id="24" name="Right Arrow 23">
            <a:extLst>
              <a:ext uri="{FF2B5EF4-FFF2-40B4-BE49-F238E27FC236}">
                <a16:creationId xmlns:a16="http://schemas.microsoft.com/office/drawing/2014/main" id="{5EC44D13-14A3-6843-9E43-8E1E67E5C80A}"/>
              </a:ext>
            </a:extLst>
          </p:cNvPr>
          <p:cNvSpPr/>
          <p:nvPr/>
        </p:nvSpPr>
        <p:spPr>
          <a:xfrm rot="16200000">
            <a:off x="8061070" y="2408163"/>
            <a:ext cx="1276108" cy="18009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2795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4D972D3-0944-0C46-AE12-927F8FA5583D}"/>
              </a:ext>
            </a:extLst>
          </p:cNvPr>
          <p:cNvSpPr>
            <a:spLocks noGrp="1"/>
          </p:cNvSpPr>
          <p:nvPr>
            <p:ph type="title"/>
          </p:nvPr>
        </p:nvSpPr>
        <p:spPr>
          <a:xfrm>
            <a:off x="1039905" y="845387"/>
            <a:ext cx="3470310" cy="1066689"/>
          </a:xfrm>
        </p:spPr>
        <p:txBody>
          <a:bodyPr anchor="b">
            <a:noAutofit/>
          </a:bodyPr>
          <a:lstStyle/>
          <a:p>
            <a:pPr algn="l"/>
            <a:r>
              <a:rPr lang="en-US" sz="4000" b="1" u="sng" dirty="0">
                <a:solidFill>
                  <a:schemeClr val="accent2">
                    <a:lumMod val="75000"/>
                  </a:schemeClr>
                </a:solidFill>
              </a:rPr>
              <a:t>ADIDAS WORDCLOUD</a:t>
            </a:r>
          </a:p>
        </p:txBody>
      </p:sp>
      <p:sp>
        <p:nvSpPr>
          <p:cNvPr id="9" name="Content Placeholder 8">
            <a:extLst>
              <a:ext uri="{FF2B5EF4-FFF2-40B4-BE49-F238E27FC236}">
                <a16:creationId xmlns:a16="http://schemas.microsoft.com/office/drawing/2014/main" id="{CE4B483E-ACDD-51BD-AFB3-D81B55596A32}"/>
              </a:ext>
            </a:extLst>
          </p:cNvPr>
          <p:cNvSpPr>
            <a:spLocks noGrp="1"/>
          </p:cNvSpPr>
          <p:nvPr>
            <p:ph idx="1"/>
          </p:nvPr>
        </p:nvSpPr>
        <p:spPr>
          <a:xfrm>
            <a:off x="1039905" y="2147862"/>
            <a:ext cx="3405573" cy="3499563"/>
          </a:xfrm>
        </p:spPr>
        <p:txBody>
          <a:bodyPr anchor="t">
            <a:normAutofit/>
          </a:bodyPr>
          <a:lstStyle/>
          <a:p>
            <a:r>
              <a:rPr lang="en-US" sz="1400" dirty="0">
                <a:latin typeface="Adelle Sans Devanagari" panose="02000503000000020004" pitchFamily="2" charset="-78"/>
                <a:cs typeface="Adelle Sans Devanagari" panose="02000503000000020004" pitchFamily="2" charset="-78"/>
              </a:rPr>
              <a:t>Jerseys, Men’s, eBay, Poshmarkapp, deals</a:t>
            </a:r>
          </a:p>
          <a:p>
            <a:r>
              <a:rPr lang="en-US" sz="1400" dirty="0">
                <a:latin typeface="Adelle Sans Devanagari" panose="02000503000000020004" pitchFamily="2" charset="-78"/>
                <a:cs typeface="Adelle Sans Devanagari" panose="02000503000000020004" pitchFamily="2" charset="-78"/>
              </a:rPr>
              <a:t>James Harden, Mitchell, ringknowsring, etc.</a:t>
            </a:r>
          </a:p>
        </p:txBody>
      </p:sp>
      <p:pic>
        <p:nvPicPr>
          <p:cNvPr id="5" name="Content Placeholder 4" descr="Text&#10;&#10;Description automatically generated">
            <a:extLst>
              <a:ext uri="{FF2B5EF4-FFF2-40B4-BE49-F238E27FC236}">
                <a16:creationId xmlns:a16="http://schemas.microsoft.com/office/drawing/2014/main" id="{A55F7E22-E2D1-B64D-AD22-17ED12D6A27E}"/>
              </a:ext>
            </a:extLst>
          </p:cNvPr>
          <p:cNvPicPr>
            <a:picLocks noChangeAspect="1"/>
          </p:cNvPicPr>
          <p:nvPr/>
        </p:nvPicPr>
        <p:blipFill rotWithShape="1">
          <a:blip r:embed="rId3"/>
          <a:srcRect l="6493" r="2555"/>
          <a:stretch/>
        </p:blipFill>
        <p:spPr>
          <a:xfrm>
            <a:off x="5140325" y="406338"/>
            <a:ext cx="6704672" cy="6121071"/>
          </a:xfrm>
          <a:prstGeom prst="rect">
            <a:avLst/>
          </a:prstGeom>
        </p:spPr>
      </p:pic>
      <p:pic>
        <p:nvPicPr>
          <p:cNvPr id="10" name="Picture 2" descr="Hult International Business School - YouTube">
            <a:extLst>
              <a:ext uri="{FF2B5EF4-FFF2-40B4-BE49-F238E27FC236}">
                <a16:creationId xmlns:a16="http://schemas.microsoft.com/office/drawing/2014/main" id="{C429A4C8-7EA2-1744-B909-8866D2366E5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1291668" y="1"/>
            <a:ext cx="900331" cy="900331"/>
          </a:xfrm>
          <a:prstGeom prst="rect">
            <a:avLst/>
          </a:prstGeom>
          <a:noFill/>
          <a:effectLst>
            <a:outerShdw blurRad="25400" dir="17880000">
              <a:srgbClr val="000000">
                <a:alpha val="46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2524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CFAC9FD-BAD6-47B4-9C11-BE23CEAC7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87"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EF836E-42DD-3B47-AD65-FAFB26411DE1}"/>
              </a:ext>
            </a:extLst>
          </p:cNvPr>
          <p:cNvSpPr>
            <a:spLocks noGrp="1"/>
          </p:cNvSpPr>
          <p:nvPr>
            <p:ph type="title"/>
          </p:nvPr>
        </p:nvSpPr>
        <p:spPr>
          <a:xfrm>
            <a:off x="695916" y="1078264"/>
            <a:ext cx="3422930" cy="4701473"/>
          </a:xfrm>
        </p:spPr>
        <p:txBody>
          <a:bodyPr>
            <a:normAutofit/>
          </a:bodyPr>
          <a:lstStyle/>
          <a:p>
            <a:pPr algn="r"/>
            <a:r>
              <a:rPr lang="en-US" sz="4400" b="1" u="sng" dirty="0">
                <a:solidFill>
                  <a:schemeClr val="accent2">
                    <a:lumMod val="75000"/>
                  </a:schemeClr>
                </a:solidFill>
              </a:rPr>
              <a:t>General insight</a:t>
            </a:r>
          </a:p>
        </p:txBody>
      </p:sp>
      <p:sp>
        <p:nvSpPr>
          <p:cNvPr id="3" name="Content Placeholder 2">
            <a:extLst>
              <a:ext uri="{FF2B5EF4-FFF2-40B4-BE49-F238E27FC236}">
                <a16:creationId xmlns:a16="http://schemas.microsoft.com/office/drawing/2014/main" id="{EB3162AD-B0AA-2D47-B9DD-90B655158004}"/>
              </a:ext>
            </a:extLst>
          </p:cNvPr>
          <p:cNvSpPr>
            <a:spLocks noGrp="1"/>
          </p:cNvSpPr>
          <p:nvPr>
            <p:ph idx="1"/>
          </p:nvPr>
        </p:nvSpPr>
        <p:spPr>
          <a:xfrm>
            <a:off x="5114167" y="1078263"/>
            <a:ext cx="6117578" cy="4701474"/>
          </a:xfrm>
          <a:effectLst/>
        </p:spPr>
        <p:txBody>
          <a:bodyPr anchor="ctr">
            <a:normAutofit/>
          </a:bodyPr>
          <a:lstStyle/>
          <a:p>
            <a:r>
              <a:rPr lang="en-US" sz="1400" b="1" dirty="0">
                <a:latin typeface="Adelle Sans Devanagari" panose="02000503000000020004" pitchFamily="2" charset="-78"/>
                <a:cs typeface="Adelle Sans Devanagari" panose="02000503000000020004" pitchFamily="2" charset="-78"/>
              </a:rPr>
              <a:t>Had lesser political and rarely any negative words in the cloud.</a:t>
            </a:r>
          </a:p>
          <a:p>
            <a:r>
              <a:rPr lang="en-US" sz="1400" b="1" dirty="0">
                <a:latin typeface="Adelle Sans Devanagari" panose="02000503000000020004" pitchFamily="2" charset="-78"/>
                <a:cs typeface="Adelle Sans Devanagari" panose="02000503000000020004" pitchFamily="2" charset="-78"/>
              </a:rPr>
              <a:t>Lots of terms like ‘youth’, ‘kids’, ‘size’, ‘broke’ can be used to estimate that the audience could be of younger age ranges in comparison.</a:t>
            </a:r>
          </a:p>
          <a:p>
            <a:endParaRPr lang="en-US" sz="1400" b="1" dirty="0">
              <a:latin typeface="Adelle Sans Devanagari" panose="02000503000000020004" pitchFamily="2" charset="-78"/>
              <a:cs typeface="Adelle Sans Devanagari" panose="02000503000000020004" pitchFamily="2" charset="-78"/>
            </a:endParaRPr>
          </a:p>
        </p:txBody>
      </p:sp>
      <p:pic>
        <p:nvPicPr>
          <p:cNvPr id="7" name="Picture 2" descr="Hult International Business School - YouTube">
            <a:extLst>
              <a:ext uri="{FF2B5EF4-FFF2-40B4-BE49-F238E27FC236}">
                <a16:creationId xmlns:a16="http://schemas.microsoft.com/office/drawing/2014/main" id="{6D7A28ED-765A-614D-919B-469392FAA2B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291668" y="1"/>
            <a:ext cx="900331" cy="900331"/>
          </a:xfrm>
          <a:prstGeom prst="rect">
            <a:avLst/>
          </a:prstGeom>
          <a:noFill/>
          <a:effectLst>
            <a:outerShdw blurRad="25400" dir="17880000">
              <a:srgbClr val="000000">
                <a:alpha val="46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1528718"/>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66CDA4A-6CAA-4FED-A424-FF9D363E93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22091B-ADBC-5E4F-9BCF-10FED090C5BE}"/>
              </a:ext>
            </a:extLst>
          </p:cNvPr>
          <p:cNvSpPr>
            <a:spLocks noGrp="1"/>
          </p:cNvSpPr>
          <p:nvPr>
            <p:ph type="title"/>
          </p:nvPr>
        </p:nvSpPr>
        <p:spPr>
          <a:xfrm>
            <a:off x="1370693" y="4243997"/>
            <a:ext cx="9440034" cy="1059644"/>
          </a:xfrm>
        </p:spPr>
        <p:txBody>
          <a:bodyPr vert="horz" lIns="91440" tIns="45720" rIns="91440" bIns="45720" rtlCol="0" anchor="b">
            <a:normAutofit/>
          </a:bodyPr>
          <a:lstStyle/>
          <a:p>
            <a:r>
              <a:rPr lang="en-US" sz="4800" b="1" u="sng" dirty="0">
                <a:solidFill>
                  <a:schemeClr val="accent2">
                    <a:lumMod val="75000"/>
                  </a:schemeClr>
                </a:solidFill>
              </a:rPr>
              <a:t>SENTIMENT ANALYSIS</a:t>
            </a:r>
          </a:p>
        </p:txBody>
      </p:sp>
      <p:pic>
        <p:nvPicPr>
          <p:cNvPr id="12" name="Picture 11">
            <a:extLst>
              <a:ext uri="{FF2B5EF4-FFF2-40B4-BE49-F238E27FC236}">
                <a16:creationId xmlns:a16="http://schemas.microsoft.com/office/drawing/2014/main" id="{9B0DB875-49E3-4B9D-8AAE-D81A127B66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376928" y="559759"/>
            <a:ext cx="3438144" cy="3438144"/>
          </a:xfrm>
          <a:prstGeom prst="rect">
            <a:avLst/>
          </a:prstGeom>
        </p:spPr>
      </p:pic>
      <p:pic>
        <p:nvPicPr>
          <p:cNvPr id="7" name="Graphic 6" descr="Bar chart">
            <a:extLst>
              <a:ext uri="{FF2B5EF4-FFF2-40B4-BE49-F238E27FC236}">
                <a16:creationId xmlns:a16="http://schemas.microsoft.com/office/drawing/2014/main" id="{8B385B0A-9573-338A-7316-18EFA0EE6E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87334" y="670165"/>
            <a:ext cx="3217333" cy="3217333"/>
          </a:xfrm>
          <a:prstGeom prst="rect">
            <a:avLst/>
          </a:prstGeom>
        </p:spPr>
      </p:pic>
    </p:spTree>
    <p:extLst>
      <p:ext uri="{BB962C8B-B14F-4D97-AF65-F5344CB8AC3E}">
        <p14:creationId xmlns:p14="http://schemas.microsoft.com/office/powerpoint/2010/main" val="37475258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69474D-F051-0747-8E62-27B48B86F3B7}"/>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b="1" u="sng" dirty="0">
                <a:solidFill>
                  <a:schemeClr val="accent2">
                    <a:lumMod val="75000"/>
                  </a:schemeClr>
                </a:solidFill>
              </a:rPr>
              <a:t>OVERALL SENTIMENT ANALYSIS</a:t>
            </a:r>
          </a:p>
        </p:txBody>
      </p:sp>
      <p:sp>
        <p:nvSpPr>
          <p:cNvPr id="18" name="Rectangle 17">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23BACB6-5096-0643-8CF9-528965A9A429}"/>
              </a:ext>
            </a:extLst>
          </p:cNvPr>
          <p:cNvPicPr>
            <a:picLocks noChangeAspect="1"/>
          </p:cNvPicPr>
          <p:nvPr/>
        </p:nvPicPr>
        <p:blipFill>
          <a:blip r:embed="rId3"/>
          <a:stretch>
            <a:fillRect/>
          </a:stretch>
        </p:blipFill>
        <p:spPr>
          <a:xfrm>
            <a:off x="5324907" y="609600"/>
            <a:ext cx="6196484" cy="5638800"/>
          </a:xfrm>
          <a:prstGeom prst="rect">
            <a:avLst/>
          </a:prstGeom>
        </p:spPr>
      </p:pic>
      <p:pic>
        <p:nvPicPr>
          <p:cNvPr id="7" name="Picture 2" descr="Hult International Business School - YouTube">
            <a:extLst>
              <a:ext uri="{FF2B5EF4-FFF2-40B4-BE49-F238E27FC236}">
                <a16:creationId xmlns:a16="http://schemas.microsoft.com/office/drawing/2014/main" id="{7AA5DDD2-6F1D-5A4D-8420-3A1DAE6E9D3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1291668" y="1"/>
            <a:ext cx="900331" cy="900331"/>
          </a:xfrm>
          <a:prstGeom prst="rect">
            <a:avLst/>
          </a:prstGeom>
          <a:noFill/>
          <a:effectLst>
            <a:outerShdw blurRad="25400" dir="17880000">
              <a:srgbClr val="000000">
                <a:alpha val="46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131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5ABCA3-24BB-FF45-B3F8-6F9D40857CEC}"/>
              </a:ext>
            </a:extLst>
          </p:cNvPr>
          <p:cNvSpPr>
            <a:spLocks noGrp="1"/>
          </p:cNvSpPr>
          <p:nvPr>
            <p:ph type="title"/>
          </p:nvPr>
        </p:nvSpPr>
        <p:spPr>
          <a:xfrm>
            <a:off x="383490" y="-275965"/>
            <a:ext cx="3382832" cy="3499549"/>
          </a:xfrm>
        </p:spPr>
        <p:txBody>
          <a:bodyPr vert="horz" lIns="91440" tIns="45720" rIns="91440" bIns="45720" rtlCol="0" anchor="b">
            <a:normAutofit/>
          </a:bodyPr>
          <a:lstStyle/>
          <a:p>
            <a:pPr algn="l"/>
            <a:r>
              <a:rPr lang="en-US" sz="4200" b="1" u="sng" dirty="0">
                <a:solidFill>
                  <a:schemeClr val="accent2">
                    <a:lumMod val="75000"/>
                  </a:schemeClr>
                </a:solidFill>
              </a:rPr>
              <a:t>NIKE SENTIMENT ANALYSIS</a:t>
            </a:r>
          </a:p>
        </p:txBody>
      </p:sp>
      <p:sp>
        <p:nvSpPr>
          <p:cNvPr id="11" name="Rectangle 10">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965B2DC9-745E-704E-8EBC-2AD1F71A6217}"/>
              </a:ext>
            </a:extLst>
          </p:cNvPr>
          <p:cNvPicPr>
            <a:picLocks noGrp="1" noChangeAspect="1"/>
          </p:cNvPicPr>
          <p:nvPr>
            <p:ph idx="1"/>
          </p:nvPr>
        </p:nvPicPr>
        <p:blipFill>
          <a:blip r:embed="rId3"/>
          <a:stretch>
            <a:fillRect/>
          </a:stretch>
        </p:blipFill>
        <p:spPr>
          <a:xfrm>
            <a:off x="5095184" y="1059766"/>
            <a:ext cx="6196484" cy="5638800"/>
          </a:xfrm>
          <a:prstGeom prst="rect">
            <a:avLst/>
          </a:prstGeom>
        </p:spPr>
      </p:pic>
      <p:pic>
        <p:nvPicPr>
          <p:cNvPr id="7" name="Picture 6" descr="Text&#10;&#10;Description automatically generated">
            <a:extLst>
              <a:ext uri="{FF2B5EF4-FFF2-40B4-BE49-F238E27FC236}">
                <a16:creationId xmlns:a16="http://schemas.microsoft.com/office/drawing/2014/main" id="{E734C5A9-1A4C-CD44-A32D-09113B03482F}"/>
              </a:ext>
            </a:extLst>
          </p:cNvPr>
          <p:cNvPicPr>
            <a:picLocks noChangeAspect="1"/>
          </p:cNvPicPr>
          <p:nvPr/>
        </p:nvPicPr>
        <p:blipFill>
          <a:blip r:embed="rId4"/>
          <a:stretch>
            <a:fillRect/>
          </a:stretch>
        </p:blipFill>
        <p:spPr>
          <a:xfrm>
            <a:off x="529510" y="4124959"/>
            <a:ext cx="3057751" cy="1319237"/>
          </a:xfrm>
          <a:prstGeom prst="rect">
            <a:avLst/>
          </a:prstGeom>
        </p:spPr>
      </p:pic>
      <p:sp>
        <p:nvSpPr>
          <p:cNvPr id="8" name="Rectangle 7">
            <a:extLst>
              <a:ext uri="{FF2B5EF4-FFF2-40B4-BE49-F238E27FC236}">
                <a16:creationId xmlns:a16="http://schemas.microsoft.com/office/drawing/2014/main" id="{7139434C-0CC8-BD4E-A928-173E71814FBE}"/>
              </a:ext>
            </a:extLst>
          </p:cNvPr>
          <p:cNvSpPr/>
          <p:nvPr/>
        </p:nvSpPr>
        <p:spPr>
          <a:xfrm>
            <a:off x="1139483" y="4628271"/>
            <a:ext cx="1505243" cy="2532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Hult International Business School - YouTube">
            <a:extLst>
              <a:ext uri="{FF2B5EF4-FFF2-40B4-BE49-F238E27FC236}">
                <a16:creationId xmlns:a16="http://schemas.microsoft.com/office/drawing/2014/main" id="{FE4CC972-C98D-6D4B-B430-007B9D445F84}"/>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1376074" y="1"/>
            <a:ext cx="815925" cy="815925"/>
          </a:xfrm>
          <a:prstGeom prst="rect">
            <a:avLst/>
          </a:prstGeom>
          <a:noFill/>
          <a:effectLst>
            <a:outerShdw blurRad="25400" dir="17880000">
              <a:srgbClr val="000000">
                <a:alpha val="46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5426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1FB584-7775-EC42-A8C2-537059CBC2C4}"/>
              </a:ext>
            </a:extLst>
          </p:cNvPr>
          <p:cNvSpPr>
            <a:spLocks noGrp="1"/>
          </p:cNvSpPr>
          <p:nvPr>
            <p:ph type="title"/>
          </p:nvPr>
        </p:nvSpPr>
        <p:spPr>
          <a:xfrm>
            <a:off x="456304" y="-571387"/>
            <a:ext cx="3382832" cy="3499549"/>
          </a:xfrm>
        </p:spPr>
        <p:txBody>
          <a:bodyPr vert="horz" lIns="91440" tIns="45720" rIns="91440" bIns="45720" rtlCol="0" anchor="b">
            <a:normAutofit/>
          </a:bodyPr>
          <a:lstStyle/>
          <a:p>
            <a:pPr algn="l"/>
            <a:r>
              <a:rPr lang="en-US" sz="4200" b="1" u="sng" dirty="0">
                <a:solidFill>
                  <a:schemeClr val="accent2">
                    <a:lumMod val="75000"/>
                  </a:schemeClr>
                </a:solidFill>
              </a:rPr>
              <a:t>ADIDAS SENTIMENT ANALYSIS</a:t>
            </a:r>
          </a:p>
        </p:txBody>
      </p:sp>
      <p:sp>
        <p:nvSpPr>
          <p:cNvPr id="11" name="Rectangle 10">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CD6D1E06-919D-074A-8D0A-1687CCAA0E3F}"/>
              </a:ext>
            </a:extLst>
          </p:cNvPr>
          <p:cNvPicPr>
            <a:picLocks noGrp="1" noChangeAspect="1"/>
          </p:cNvPicPr>
          <p:nvPr>
            <p:ph idx="1"/>
          </p:nvPr>
        </p:nvPicPr>
        <p:blipFill>
          <a:blip r:embed="rId3"/>
          <a:stretch>
            <a:fillRect/>
          </a:stretch>
        </p:blipFill>
        <p:spPr>
          <a:xfrm>
            <a:off x="5039307" y="1003496"/>
            <a:ext cx="6196484" cy="5638800"/>
          </a:xfrm>
          <a:prstGeom prst="rect">
            <a:avLst/>
          </a:prstGeom>
        </p:spPr>
      </p:pic>
      <p:pic>
        <p:nvPicPr>
          <p:cNvPr id="6" name="Picture 5" descr="Text&#10;&#10;Description automatically generated">
            <a:extLst>
              <a:ext uri="{FF2B5EF4-FFF2-40B4-BE49-F238E27FC236}">
                <a16:creationId xmlns:a16="http://schemas.microsoft.com/office/drawing/2014/main" id="{9EF8BEB1-7475-2C4C-84B5-AE405C11C4A4}"/>
              </a:ext>
            </a:extLst>
          </p:cNvPr>
          <p:cNvPicPr>
            <a:picLocks noChangeAspect="1"/>
          </p:cNvPicPr>
          <p:nvPr/>
        </p:nvPicPr>
        <p:blipFill>
          <a:blip r:embed="rId4"/>
          <a:stretch>
            <a:fillRect/>
          </a:stretch>
        </p:blipFill>
        <p:spPr>
          <a:xfrm>
            <a:off x="287577" y="3419885"/>
            <a:ext cx="4123706" cy="1888588"/>
          </a:xfrm>
          <a:prstGeom prst="rect">
            <a:avLst/>
          </a:prstGeom>
        </p:spPr>
      </p:pic>
      <p:sp>
        <p:nvSpPr>
          <p:cNvPr id="8" name="Rectangle 7">
            <a:extLst>
              <a:ext uri="{FF2B5EF4-FFF2-40B4-BE49-F238E27FC236}">
                <a16:creationId xmlns:a16="http://schemas.microsoft.com/office/drawing/2014/main" id="{6E668495-F3D8-AC45-B95A-BB03866F610E}"/>
              </a:ext>
            </a:extLst>
          </p:cNvPr>
          <p:cNvSpPr/>
          <p:nvPr/>
        </p:nvSpPr>
        <p:spPr>
          <a:xfrm>
            <a:off x="1308295" y="4065563"/>
            <a:ext cx="1856936" cy="298616"/>
          </a:xfrm>
          <a:prstGeom prst="rect">
            <a:avLst/>
          </a:prstGeom>
          <a:noFill/>
          <a:ln>
            <a:solidFill>
              <a:srgbClr val="0082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Hult International Business School - YouTube">
            <a:extLst>
              <a:ext uri="{FF2B5EF4-FFF2-40B4-BE49-F238E27FC236}">
                <a16:creationId xmlns:a16="http://schemas.microsoft.com/office/drawing/2014/main" id="{B1A4D0A4-44D4-2B4A-893F-090C57C700AA}"/>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1474548" y="1"/>
            <a:ext cx="717451" cy="717451"/>
          </a:xfrm>
          <a:prstGeom prst="rect">
            <a:avLst/>
          </a:prstGeom>
          <a:noFill/>
          <a:effectLst>
            <a:outerShdw blurRad="25400" dir="17880000">
              <a:srgbClr val="000000">
                <a:alpha val="46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0145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CA733A-8D25-4E63-8273-CC14052E0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C36753-ACEC-7C4B-BB18-187AC4196D3A}"/>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b="1" u="sng"/>
              <a:t>COMPARISON?</a:t>
            </a:r>
          </a:p>
        </p:txBody>
      </p:sp>
      <p:pic>
        <p:nvPicPr>
          <p:cNvPr id="10" name="Picture 9">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4" name="Picture 3" descr="A digital balance scale using circles">
            <a:extLst>
              <a:ext uri="{FF2B5EF4-FFF2-40B4-BE49-F238E27FC236}">
                <a16:creationId xmlns:a16="http://schemas.microsoft.com/office/drawing/2014/main" id="{127B9C64-8A61-F75C-D3FD-4CABD538ACC7}"/>
              </a:ext>
            </a:extLst>
          </p:cNvPr>
          <p:cNvPicPr>
            <a:picLocks noChangeAspect="1"/>
          </p:cNvPicPr>
          <p:nvPr/>
        </p:nvPicPr>
        <p:blipFill rotWithShape="1">
          <a:blip r:embed="rId4"/>
          <a:srcRect t="16307" r="-1" b="26505"/>
          <a:stretch/>
        </p:blipFill>
        <p:spPr>
          <a:xfrm>
            <a:off x="-1" y="-1"/>
            <a:ext cx="12198915" cy="4220682"/>
          </a:xfrm>
          <a:prstGeom prst="rect">
            <a:avLst/>
          </a:prstGeom>
        </p:spPr>
      </p:pic>
    </p:spTree>
    <p:extLst>
      <p:ext uri="{BB962C8B-B14F-4D97-AF65-F5344CB8AC3E}">
        <p14:creationId xmlns:p14="http://schemas.microsoft.com/office/powerpoint/2010/main" val="2867142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BAB7C38-AF9A-43A2-9B1C-F1DEBC80BC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676" cy="2108723"/>
          </a:xfrm>
          <a:prstGeom prst="rect">
            <a:avLst/>
          </a:prstGeom>
          <a:ln>
            <a:no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600"/>
            <a:ext cx="10353762" cy="1257300"/>
          </a:xfrm>
        </p:spPr>
        <p:txBody>
          <a:bodyPr>
            <a:normAutofit/>
          </a:bodyPr>
          <a:lstStyle/>
          <a:p>
            <a:r>
              <a:rPr lang="en-US" b="1" u="sng" dirty="0">
                <a:solidFill>
                  <a:schemeClr val="accent2">
                    <a:lumMod val="75000"/>
                  </a:schemeClr>
                </a:solidFill>
              </a:rPr>
              <a:t>CASE AGENDA</a:t>
            </a:r>
          </a:p>
        </p:txBody>
      </p:sp>
      <p:pic>
        <p:nvPicPr>
          <p:cNvPr id="19" name="Picture 18">
            <a:extLst>
              <a:ext uri="{FF2B5EF4-FFF2-40B4-BE49-F238E27FC236}">
                <a16:creationId xmlns:a16="http://schemas.microsoft.com/office/drawing/2014/main" id="{A8D526D7-C782-4F65-A21F-A6B40D869B47}"/>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798" t="2669" r="616"/>
          <a:stretch/>
        </p:blipFill>
        <p:spPr>
          <a:xfrm>
            <a:off x="-5325" y="2049331"/>
            <a:ext cx="12192001" cy="4808669"/>
          </a:xfrm>
          <a:prstGeom prst="rect">
            <a:avLst/>
          </a:prstGeom>
          <a:effectLst>
            <a:innerShdw blurRad="63500" dist="50800" dir="16200000">
              <a:prstClr val="black">
                <a:alpha val="50000"/>
              </a:prstClr>
            </a:innerShdw>
          </a:effectLst>
        </p:spPr>
      </p:pic>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extLst>
              <p:ext uri="{D42A27DB-BD31-4B8C-83A1-F6EECF244321}">
                <p14:modId xmlns:p14="http://schemas.microsoft.com/office/powerpoint/2010/main" val="893389174"/>
              </p:ext>
            </p:extLst>
          </p:nvPr>
        </p:nvGraphicFramePr>
        <p:xfrm>
          <a:off x="914400" y="2647784"/>
          <a:ext cx="10353675" cy="31434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0" name="Picture 2" descr="Hult International Business School - YouTube">
            <a:extLst>
              <a:ext uri="{FF2B5EF4-FFF2-40B4-BE49-F238E27FC236}">
                <a16:creationId xmlns:a16="http://schemas.microsoft.com/office/drawing/2014/main" id="{9395AC14-11B1-9046-87FF-56B3DD89C18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13476" y="0"/>
            <a:ext cx="1067875" cy="1067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5077456"/>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B0295A-FECD-9744-BD5F-79E3C9F6DFC3}"/>
              </a:ext>
            </a:extLst>
          </p:cNvPr>
          <p:cNvSpPr>
            <a:spLocks noGrp="1"/>
          </p:cNvSpPr>
          <p:nvPr>
            <p:ph type="title"/>
          </p:nvPr>
        </p:nvSpPr>
        <p:spPr>
          <a:xfrm>
            <a:off x="913794" y="609599"/>
            <a:ext cx="2799465" cy="5273675"/>
          </a:xfrm>
        </p:spPr>
        <p:txBody>
          <a:bodyPr>
            <a:normAutofit/>
          </a:bodyPr>
          <a:lstStyle/>
          <a:p>
            <a:pPr algn="l"/>
            <a:r>
              <a:rPr lang="en-US" sz="3900" b="1" u="sng"/>
              <a:t>AREAS TO CONSIDER</a:t>
            </a:r>
          </a:p>
        </p:txBody>
      </p:sp>
      <p:sp useBgFill="1">
        <p:nvSpPr>
          <p:cNvPr id="18" name="Freeform: Shape 17">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2" descr="Hult International Business School - YouTube">
            <a:extLst>
              <a:ext uri="{FF2B5EF4-FFF2-40B4-BE49-F238E27FC236}">
                <a16:creationId xmlns:a16="http://schemas.microsoft.com/office/drawing/2014/main" id="{53D5CC10-794E-E248-B6D4-9B19E68AEF8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65169" y="2"/>
            <a:ext cx="726830" cy="726830"/>
          </a:xfrm>
          <a:prstGeom prst="rect">
            <a:avLst/>
          </a:prstGeom>
          <a:noFill/>
          <a:effectLst>
            <a:outerShdw blurRad="25400" dir="17880000">
              <a:srgbClr val="000000">
                <a:alpha val="46000"/>
              </a:srgbClr>
            </a:outerShdw>
          </a:effectLst>
          <a:extLst>
            <a:ext uri="{909E8E84-426E-40DD-AFC4-6F175D3DCCD1}">
              <a14:hiddenFill xmlns:a14="http://schemas.microsoft.com/office/drawing/2010/main">
                <a:solidFill>
                  <a:srgbClr val="FFFFFF"/>
                </a:solidFill>
              </a14:hiddenFill>
            </a:ext>
          </a:extLst>
        </p:spPr>
      </p:pic>
      <p:graphicFrame>
        <p:nvGraphicFramePr>
          <p:cNvPr id="12" name="Content Placeholder 2">
            <a:extLst>
              <a:ext uri="{FF2B5EF4-FFF2-40B4-BE49-F238E27FC236}">
                <a16:creationId xmlns:a16="http://schemas.microsoft.com/office/drawing/2014/main" id="{E38C744C-59F4-2BC1-F3A1-3E3A63270356}"/>
              </a:ext>
            </a:extLst>
          </p:cNvPr>
          <p:cNvGraphicFramePr>
            <a:graphicFrameLocks noGrp="1"/>
          </p:cNvGraphicFramePr>
          <p:nvPr>
            <p:ph idx="1"/>
            <p:extLst>
              <p:ext uri="{D42A27DB-BD31-4B8C-83A1-F6EECF244321}">
                <p14:modId xmlns:p14="http://schemas.microsoft.com/office/powerpoint/2010/main" val="3076748615"/>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67072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A0CAC-856B-DA48-A942-157360C2D593}"/>
              </a:ext>
            </a:extLst>
          </p:cNvPr>
          <p:cNvSpPr>
            <a:spLocks noGrp="1"/>
          </p:cNvSpPr>
          <p:nvPr>
            <p:ph type="title"/>
          </p:nvPr>
        </p:nvSpPr>
        <p:spPr>
          <a:xfrm>
            <a:off x="915046" y="243840"/>
            <a:ext cx="10353762" cy="970450"/>
          </a:xfrm>
        </p:spPr>
        <p:txBody>
          <a:bodyPr/>
          <a:lstStyle/>
          <a:p>
            <a:r>
              <a:rPr lang="en-US" b="1" u="sng" dirty="0">
                <a:solidFill>
                  <a:schemeClr val="accent2">
                    <a:lumMod val="75000"/>
                  </a:schemeClr>
                </a:solidFill>
              </a:rPr>
              <a:t>RECOMMENDATIONS</a:t>
            </a:r>
          </a:p>
        </p:txBody>
      </p:sp>
      <p:sp>
        <p:nvSpPr>
          <p:cNvPr id="4" name="Text Placeholder 3">
            <a:extLst>
              <a:ext uri="{FF2B5EF4-FFF2-40B4-BE49-F238E27FC236}">
                <a16:creationId xmlns:a16="http://schemas.microsoft.com/office/drawing/2014/main" id="{6D4DF023-E8AA-034F-8443-3DD34E617BF0}"/>
              </a:ext>
            </a:extLst>
          </p:cNvPr>
          <p:cNvSpPr>
            <a:spLocks noGrp="1"/>
          </p:cNvSpPr>
          <p:nvPr>
            <p:ph type="body" idx="1"/>
          </p:nvPr>
        </p:nvSpPr>
        <p:spPr/>
        <p:txBody>
          <a:bodyPr/>
          <a:lstStyle/>
          <a:p>
            <a:r>
              <a:rPr lang="en-US" dirty="0"/>
              <a:t>INCREASE ONLINE PRESENCE</a:t>
            </a:r>
          </a:p>
        </p:txBody>
      </p:sp>
      <p:sp>
        <p:nvSpPr>
          <p:cNvPr id="7" name="Text Placeholder 6">
            <a:extLst>
              <a:ext uri="{FF2B5EF4-FFF2-40B4-BE49-F238E27FC236}">
                <a16:creationId xmlns:a16="http://schemas.microsoft.com/office/drawing/2014/main" id="{FC675C7A-5748-5F45-9D25-BE10D30E4715}"/>
              </a:ext>
            </a:extLst>
          </p:cNvPr>
          <p:cNvSpPr>
            <a:spLocks noGrp="1"/>
          </p:cNvSpPr>
          <p:nvPr>
            <p:ph type="body" sz="half" idx="15"/>
          </p:nvPr>
        </p:nvSpPr>
        <p:spPr>
          <a:xfrm>
            <a:off x="913795" y="3322392"/>
            <a:ext cx="3300984" cy="3023088"/>
          </a:xfrm>
        </p:spPr>
        <p:txBody>
          <a:bodyPr/>
          <a:lstStyle/>
          <a:p>
            <a:pPr marL="285750" indent="-285750" algn="l">
              <a:buFont typeface="Arial" panose="020B0604020202020204" pitchFamily="34" charset="0"/>
              <a:buChar char="•"/>
            </a:pPr>
            <a:r>
              <a:rPr lang="en-US" b="1" dirty="0">
                <a:latin typeface="Adelle Sans Devanagari" panose="02000503000000020004" pitchFamily="2" charset="-78"/>
                <a:cs typeface="Adelle Sans Devanagari" panose="02000503000000020004" pitchFamily="2" charset="-78"/>
              </a:rPr>
              <a:t>Invest in e-sports to increase the Brand’s presence in multiple sports platforms.</a:t>
            </a:r>
          </a:p>
          <a:p>
            <a:pPr marL="285750" indent="-285750" algn="l">
              <a:buFont typeface="Arial" panose="020B0604020202020204" pitchFamily="34" charset="0"/>
              <a:buChar char="•"/>
            </a:pPr>
            <a:r>
              <a:rPr lang="en-US" b="1" dirty="0">
                <a:latin typeface="Adelle Sans Devanagari" panose="02000503000000020004" pitchFamily="2" charset="-78"/>
                <a:cs typeface="Adelle Sans Devanagari" panose="02000503000000020004" pitchFamily="2" charset="-78"/>
              </a:rPr>
              <a:t>Online promotions in NBA Team websites and fan engagement websites.</a:t>
            </a:r>
          </a:p>
        </p:txBody>
      </p:sp>
      <p:sp>
        <p:nvSpPr>
          <p:cNvPr id="5" name="Text Placeholder 4">
            <a:extLst>
              <a:ext uri="{FF2B5EF4-FFF2-40B4-BE49-F238E27FC236}">
                <a16:creationId xmlns:a16="http://schemas.microsoft.com/office/drawing/2014/main" id="{E22D7F41-383F-C643-9F84-9D4A054C09B5}"/>
              </a:ext>
            </a:extLst>
          </p:cNvPr>
          <p:cNvSpPr>
            <a:spLocks noGrp="1"/>
          </p:cNvSpPr>
          <p:nvPr>
            <p:ph type="body" sz="quarter" idx="3"/>
          </p:nvPr>
        </p:nvSpPr>
        <p:spPr>
          <a:xfrm>
            <a:off x="4329542" y="2101030"/>
            <a:ext cx="3522266" cy="764783"/>
          </a:xfrm>
        </p:spPr>
        <p:txBody>
          <a:bodyPr/>
          <a:lstStyle/>
          <a:p>
            <a:r>
              <a:rPr lang="en-US" dirty="0"/>
              <a:t>MARKETING TECHNOLOGY INNOVATION </a:t>
            </a:r>
          </a:p>
        </p:txBody>
      </p:sp>
      <p:sp>
        <p:nvSpPr>
          <p:cNvPr id="8" name="Text Placeholder 7">
            <a:extLst>
              <a:ext uri="{FF2B5EF4-FFF2-40B4-BE49-F238E27FC236}">
                <a16:creationId xmlns:a16="http://schemas.microsoft.com/office/drawing/2014/main" id="{E27A0418-926C-EB4B-960E-C86D7275436B}"/>
              </a:ext>
            </a:extLst>
          </p:cNvPr>
          <p:cNvSpPr>
            <a:spLocks noGrp="1"/>
          </p:cNvSpPr>
          <p:nvPr>
            <p:ph type="body" sz="half" idx="16"/>
          </p:nvPr>
        </p:nvSpPr>
        <p:spPr>
          <a:xfrm>
            <a:off x="4665588" y="3333234"/>
            <a:ext cx="3300984" cy="3023088"/>
          </a:xfrm>
        </p:spPr>
        <p:txBody>
          <a:bodyPr/>
          <a:lstStyle/>
          <a:p>
            <a:pPr marL="285750" indent="-285750" algn="l">
              <a:buFont typeface="Arial" panose="020B0604020202020204" pitchFamily="34" charset="0"/>
              <a:buChar char="•"/>
            </a:pPr>
            <a:r>
              <a:rPr lang="en-US" b="1" dirty="0">
                <a:latin typeface="Adelle Sans Devanagari" panose="02000503000000020004" pitchFamily="2" charset="-78"/>
                <a:cs typeface="Adelle Sans Devanagari" panose="02000503000000020004" pitchFamily="2" charset="-78"/>
              </a:rPr>
              <a:t>Use AI to develop ways to identify counterfeit and fake merchandise sales to improve online purchase behavior.</a:t>
            </a:r>
          </a:p>
          <a:p>
            <a:pPr marL="285750" indent="-285750" algn="l">
              <a:buFont typeface="Arial" panose="020B0604020202020204" pitchFamily="34" charset="0"/>
              <a:buChar char="•"/>
            </a:pPr>
            <a:r>
              <a:rPr lang="en-US" b="1" dirty="0">
                <a:latin typeface="Adelle Sans Devanagari" panose="02000503000000020004" pitchFamily="2" charset="-78"/>
                <a:cs typeface="Adelle Sans Devanagari" panose="02000503000000020004" pitchFamily="2" charset="-78"/>
              </a:rPr>
              <a:t>Employ machine learning and AI  for customer-centric marketing.</a:t>
            </a:r>
          </a:p>
          <a:p>
            <a:pPr marL="285750" indent="-285750" algn="l">
              <a:buFont typeface="Arial" panose="020B0604020202020204" pitchFamily="34" charset="0"/>
              <a:buChar char="•"/>
            </a:pPr>
            <a:r>
              <a:rPr lang="en-US" b="1" dirty="0">
                <a:latin typeface="Adelle Sans Devanagari" panose="02000503000000020004" pitchFamily="2" charset="-78"/>
                <a:cs typeface="Adelle Sans Devanagari" panose="02000503000000020004" pitchFamily="2" charset="-78"/>
              </a:rPr>
              <a:t>Create more NBA-inspired promotions.</a:t>
            </a:r>
          </a:p>
        </p:txBody>
      </p:sp>
      <p:sp>
        <p:nvSpPr>
          <p:cNvPr id="6" name="Text Placeholder 5">
            <a:extLst>
              <a:ext uri="{FF2B5EF4-FFF2-40B4-BE49-F238E27FC236}">
                <a16:creationId xmlns:a16="http://schemas.microsoft.com/office/drawing/2014/main" id="{BF45884E-F6F6-4F41-A70C-21D958DE51AB}"/>
              </a:ext>
            </a:extLst>
          </p:cNvPr>
          <p:cNvSpPr>
            <a:spLocks noGrp="1"/>
          </p:cNvSpPr>
          <p:nvPr>
            <p:ph type="body" sz="quarter" idx="13"/>
          </p:nvPr>
        </p:nvSpPr>
        <p:spPr>
          <a:xfrm>
            <a:off x="7966572" y="1885949"/>
            <a:ext cx="3300984" cy="512443"/>
          </a:xfrm>
        </p:spPr>
        <p:txBody>
          <a:bodyPr/>
          <a:lstStyle/>
          <a:p>
            <a:r>
              <a:rPr lang="en-US" dirty="0"/>
              <a:t>PRODUCT INNOVATION</a:t>
            </a:r>
          </a:p>
        </p:txBody>
      </p:sp>
      <p:sp>
        <p:nvSpPr>
          <p:cNvPr id="9" name="Text Placeholder 8">
            <a:extLst>
              <a:ext uri="{FF2B5EF4-FFF2-40B4-BE49-F238E27FC236}">
                <a16:creationId xmlns:a16="http://schemas.microsoft.com/office/drawing/2014/main" id="{E711AD0B-8550-C14A-A56A-2CF004F8ACAC}"/>
              </a:ext>
            </a:extLst>
          </p:cNvPr>
          <p:cNvSpPr>
            <a:spLocks noGrp="1"/>
          </p:cNvSpPr>
          <p:nvPr>
            <p:ph type="body" sz="half" idx="17"/>
          </p:nvPr>
        </p:nvSpPr>
        <p:spPr>
          <a:xfrm>
            <a:off x="8205723" y="3333234"/>
            <a:ext cx="3300984" cy="1846093"/>
          </a:xfrm>
        </p:spPr>
        <p:txBody>
          <a:bodyPr/>
          <a:lstStyle/>
          <a:p>
            <a:pPr marL="285750" indent="-285750" algn="l">
              <a:buFont typeface="Arial" panose="020B0604020202020204" pitchFamily="34" charset="0"/>
              <a:buChar char="•"/>
            </a:pPr>
            <a:r>
              <a:rPr lang="en-US" b="1" dirty="0">
                <a:latin typeface="Adelle Sans Devanagari" panose="02000503000000020004" pitchFamily="2" charset="-78"/>
                <a:cs typeface="Adelle Sans Devanagari" panose="02000503000000020004" pitchFamily="2" charset="-78"/>
              </a:rPr>
              <a:t>Increase apparel goods </a:t>
            </a:r>
          </a:p>
          <a:p>
            <a:pPr marL="285750" indent="-285750" algn="l">
              <a:buFont typeface="Arial" panose="020B0604020202020204" pitchFamily="34" charset="0"/>
              <a:buChar char="•"/>
            </a:pPr>
            <a:r>
              <a:rPr lang="en-US" b="1" dirty="0">
                <a:latin typeface="Adelle Sans Devanagari" panose="02000503000000020004" pitchFamily="2" charset="-78"/>
                <a:cs typeface="Adelle Sans Devanagari" panose="02000503000000020004" pitchFamily="2" charset="-78"/>
              </a:rPr>
              <a:t>Revisit pricing strategies for sneakers and jerseys</a:t>
            </a:r>
          </a:p>
        </p:txBody>
      </p:sp>
      <p:pic>
        <p:nvPicPr>
          <p:cNvPr id="10" name="Picture 2" descr="Hult International Business School - YouTube">
            <a:extLst>
              <a:ext uri="{FF2B5EF4-FFF2-40B4-BE49-F238E27FC236}">
                <a16:creationId xmlns:a16="http://schemas.microsoft.com/office/drawing/2014/main" id="{F95A0C6D-5872-9345-8687-75EE8688CF0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387666" y="1"/>
            <a:ext cx="804333" cy="804333"/>
          </a:xfrm>
          <a:prstGeom prst="rect">
            <a:avLst/>
          </a:prstGeom>
          <a:noFill/>
          <a:effectLst>
            <a:outerShdw blurRad="25400" dir="17880000">
              <a:srgbClr val="000000">
                <a:alpha val="46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0257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B9B1E5A-BE2C-47F1-A317-91FDB0BAB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6B0DBD72-B70C-6D43-B8A2-EDB7F6D951B6}"/>
              </a:ext>
            </a:extLst>
          </p:cNvPr>
          <p:cNvSpPr>
            <a:spLocks noGrp="1"/>
          </p:cNvSpPr>
          <p:nvPr>
            <p:ph type="ctrTitle"/>
          </p:nvPr>
        </p:nvSpPr>
        <p:spPr>
          <a:xfrm>
            <a:off x="5586623" y="965196"/>
            <a:ext cx="5224103" cy="2633145"/>
          </a:xfrm>
        </p:spPr>
        <p:txBody>
          <a:bodyPr>
            <a:normAutofit/>
          </a:bodyPr>
          <a:lstStyle/>
          <a:p>
            <a:r>
              <a:rPr lang="en-US" dirty="0"/>
              <a:t>THANK YOU!</a:t>
            </a:r>
          </a:p>
        </p:txBody>
      </p:sp>
      <p:sp>
        <p:nvSpPr>
          <p:cNvPr id="10" name="Subtitle 9">
            <a:extLst>
              <a:ext uri="{FF2B5EF4-FFF2-40B4-BE49-F238E27FC236}">
                <a16:creationId xmlns:a16="http://schemas.microsoft.com/office/drawing/2014/main" id="{C49F0F08-0005-CC46-A2D4-7B492A2609C0}"/>
              </a:ext>
            </a:extLst>
          </p:cNvPr>
          <p:cNvSpPr>
            <a:spLocks noGrp="1"/>
          </p:cNvSpPr>
          <p:nvPr>
            <p:ph type="subTitle" idx="1"/>
          </p:nvPr>
        </p:nvSpPr>
        <p:spPr>
          <a:xfrm>
            <a:off x="5586623" y="3773489"/>
            <a:ext cx="5224104" cy="1500185"/>
          </a:xfrm>
        </p:spPr>
        <p:txBody>
          <a:bodyPr>
            <a:normAutofit/>
          </a:bodyPr>
          <a:lstStyle/>
          <a:p>
            <a:r>
              <a:rPr lang="en-US" dirty="0" err="1"/>
              <a:t>Github</a:t>
            </a:r>
            <a:r>
              <a:rPr lang="en-US" dirty="0"/>
              <a:t>: https://</a:t>
            </a:r>
            <a:r>
              <a:rPr lang="en-US" dirty="0" err="1"/>
              <a:t>github.com</a:t>
            </a:r>
            <a:r>
              <a:rPr lang="en-US" dirty="0"/>
              <a:t>/</a:t>
            </a:r>
            <a:r>
              <a:rPr lang="en-US" dirty="0" err="1"/>
              <a:t>slsworks</a:t>
            </a:r>
            <a:endParaRPr lang="en-US" dirty="0"/>
          </a:p>
        </p:txBody>
      </p:sp>
      <p:sp>
        <p:nvSpPr>
          <p:cNvPr id="26" name="Rectangle 25">
            <a:extLst>
              <a:ext uri="{FF2B5EF4-FFF2-40B4-BE49-F238E27FC236}">
                <a16:creationId xmlns:a16="http://schemas.microsoft.com/office/drawing/2014/main" id="{835C1724-035A-4285-8A33-FFBF7CCE06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5" y="965196"/>
            <a:ext cx="3685394" cy="4781641"/>
          </a:xfrm>
          <a:prstGeom prst="rect">
            <a:avLst/>
          </a:prstGeom>
          <a:solidFill>
            <a:schemeClr val="tx1"/>
          </a:solidFill>
          <a:ln w="190500">
            <a:solidFill>
              <a:srgbClr val="FFFFFF">
                <a:alpha val="666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Smiling Face with No Fill">
            <a:extLst>
              <a:ext uri="{FF2B5EF4-FFF2-40B4-BE49-F238E27FC236}">
                <a16:creationId xmlns:a16="http://schemas.microsoft.com/office/drawing/2014/main" id="{54F6B0CD-20D9-B95C-FB5F-B02139F780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80490" y="1938506"/>
            <a:ext cx="2835022" cy="2835022"/>
          </a:xfrm>
          <a:prstGeom prst="rect">
            <a:avLst/>
          </a:prstGeom>
        </p:spPr>
      </p:pic>
    </p:spTree>
    <p:extLst>
      <p:ext uri="{BB962C8B-B14F-4D97-AF65-F5344CB8AC3E}">
        <p14:creationId xmlns:p14="http://schemas.microsoft.com/office/powerpoint/2010/main" val="1671670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4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F51C71-DB68-5A4B-98B9-34F04EF77D6C}"/>
              </a:ext>
            </a:extLst>
          </p:cNvPr>
          <p:cNvSpPr>
            <a:spLocks noGrp="1"/>
          </p:cNvSpPr>
          <p:nvPr>
            <p:ph type="title"/>
          </p:nvPr>
        </p:nvSpPr>
        <p:spPr>
          <a:xfrm>
            <a:off x="532248" y="1944547"/>
            <a:ext cx="3382832" cy="2590182"/>
          </a:xfrm>
        </p:spPr>
        <p:txBody>
          <a:bodyPr vert="horz" lIns="91440" tIns="45720" rIns="91440" bIns="45720" rtlCol="0" anchor="b">
            <a:normAutofit/>
          </a:bodyPr>
          <a:lstStyle/>
          <a:p>
            <a:pPr algn="l"/>
            <a:r>
              <a:rPr lang="en-US" sz="4200" b="1" u="sng" dirty="0">
                <a:solidFill>
                  <a:schemeClr val="accent2">
                    <a:lumMod val="75000"/>
                  </a:schemeClr>
                </a:solidFill>
              </a:rPr>
              <a:t>NIKE- A BRIEF OVERVIEW 2020</a:t>
            </a:r>
          </a:p>
        </p:txBody>
      </p:sp>
      <p:sp>
        <p:nvSpPr>
          <p:cNvPr id="139" name="Rectangle 138">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Hult International Business School - YouTube">
            <a:extLst>
              <a:ext uri="{FF2B5EF4-FFF2-40B4-BE49-F238E27FC236}">
                <a16:creationId xmlns:a16="http://schemas.microsoft.com/office/drawing/2014/main" id="{BB8923FA-ADA5-7E41-AA93-BD90244C92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7600" y="0"/>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FA75081-DA1D-BD49-939F-BE5716A91CB3}"/>
              </a:ext>
            </a:extLst>
          </p:cNvPr>
          <p:cNvSpPr txBox="1"/>
          <p:nvPr/>
        </p:nvSpPr>
        <p:spPr>
          <a:xfrm>
            <a:off x="4884516" y="3109004"/>
            <a:ext cx="4271059" cy="2308324"/>
          </a:xfrm>
          <a:prstGeom prst="rect">
            <a:avLst/>
          </a:prstGeom>
          <a:noFill/>
        </p:spPr>
        <p:txBody>
          <a:bodyPr wrap="square" rtlCol="0">
            <a:spAutoFit/>
          </a:bodyPr>
          <a:lstStyle/>
          <a:p>
            <a:r>
              <a:rPr lang="en-US" b="1" dirty="0">
                <a:solidFill>
                  <a:schemeClr val="bg1"/>
                </a:solidFill>
                <a:latin typeface="Adelle Sans Devanagari" panose="02000503000000020004" pitchFamily="2" charset="-78"/>
                <a:cs typeface="Adelle Sans Devanagari" panose="02000503000000020004" pitchFamily="2" charset="-78"/>
              </a:rPr>
              <a:t>In 2020,</a:t>
            </a:r>
          </a:p>
          <a:p>
            <a:r>
              <a:rPr lang="en-US" b="1" dirty="0">
                <a:solidFill>
                  <a:srgbClr val="008262"/>
                </a:solidFill>
                <a:latin typeface="Adelle Sans Devanagari" panose="02000503000000020004" pitchFamily="2" charset="-78"/>
                <a:cs typeface="Adelle Sans Devanagari" panose="02000503000000020004" pitchFamily="2" charset="-78"/>
              </a:rPr>
              <a:t>$37.4 billion – Brand value</a:t>
            </a:r>
          </a:p>
          <a:p>
            <a:endParaRPr lang="en-US" b="1" dirty="0">
              <a:solidFill>
                <a:srgbClr val="C00000"/>
              </a:solidFill>
              <a:latin typeface="Adelle Sans Devanagari" panose="02000503000000020004" pitchFamily="2" charset="-78"/>
              <a:cs typeface="Adelle Sans Devanagari" panose="02000503000000020004" pitchFamily="2" charset="-78"/>
            </a:endParaRPr>
          </a:p>
          <a:p>
            <a:r>
              <a:rPr lang="en-US" b="1" dirty="0">
                <a:solidFill>
                  <a:srgbClr val="C00000"/>
                </a:solidFill>
                <a:latin typeface="Adelle Sans Devanagari" panose="02000503000000020004" pitchFamily="2" charset="-78"/>
                <a:cs typeface="Adelle Sans Devanagari" panose="02000503000000020004" pitchFamily="2" charset="-78"/>
              </a:rPr>
              <a:t>70.67%- Free cash flow</a:t>
            </a:r>
          </a:p>
          <a:p>
            <a:r>
              <a:rPr lang="en-US" b="1" dirty="0">
                <a:solidFill>
                  <a:srgbClr val="C00000"/>
                </a:solidFill>
                <a:latin typeface="Adelle Sans Devanagari" panose="02000503000000020004" pitchFamily="2" charset="-78"/>
                <a:cs typeface="Adelle Sans Devanagari" panose="02000503000000020004" pitchFamily="2" charset="-78"/>
              </a:rPr>
              <a:t>4.38% - Decline in revenue</a:t>
            </a:r>
          </a:p>
          <a:p>
            <a:r>
              <a:rPr lang="en-US" b="1" dirty="0">
                <a:solidFill>
                  <a:srgbClr val="C00000"/>
                </a:solidFill>
                <a:latin typeface="Adelle Sans Devanagari" panose="02000503000000020004" pitchFamily="2" charset="-78"/>
                <a:cs typeface="Adelle Sans Devanagari" panose="02000503000000020004" pitchFamily="2" charset="-78"/>
              </a:rPr>
              <a:t>22% - Decline in EBITDA</a:t>
            </a:r>
          </a:p>
          <a:p>
            <a:endParaRPr lang="en-US" b="1" dirty="0">
              <a:solidFill>
                <a:srgbClr val="C00000"/>
              </a:solidFill>
              <a:latin typeface="Adelle Sans Devanagari" panose="02000503000000020004" pitchFamily="2" charset="-78"/>
              <a:cs typeface="Adelle Sans Devanagari" panose="02000503000000020004" pitchFamily="2" charset="-78"/>
            </a:endParaRPr>
          </a:p>
          <a:p>
            <a:endParaRPr lang="en-US" b="1" dirty="0">
              <a:solidFill>
                <a:schemeClr val="bg1"/>
              </a:solidFill>
              <a:latin typeface="Adelle Sans Devanagari" panose="02000503000000020004" pitchFamily="2" charset="-78"/>
              <a:cs typeface="Adelle Sans Devanagari" panose="02000503000000020004" pitchFamily="2" charset="-78"/>
            </a:endParaRPr>
          </a:p>
        </p:txBody>
      </p:sp>
      <p:sp>
        <p:nvSpPr>
          <p:cNvPr id="9" name="TextBox 8">
            <a:extLst>
              <a:ext uri="{FF2B5EF4-FFF2-40B4-BE49-F238E27FC236}">
                <a16:creationId xmlns:a16="http://schemas.microsoft.com/office/drawing/2014/main" id="{FA0917D1-F834-6C42-B644-B9F528B66C1B}"/>
              </a:ext>
            </a:extLst>
          </p:cNvPr>
          <p:cNvSpPr txBox="1"/>
          <p:nvPr/>
        </p:nvSpPr>
        <p:spPr>
          <a:xfrm>
            <a:off x="4655672" y="837336"/>
            <a:ext cx="7289401"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bg1"/>
                </a:solidFill>
                <a:latin typeface="Adelle Sans Devanagari" panose="02000503000000020004" pitchFamily="2" charset="-78"/>
                <a:cs typeface="Adelle Sans Devanagari" panose="02000503000000020004" pitchFamily="2" charset="-78"/>
              </a:rPr>
              <a:t>Nike is an American MNC, that is engaged in the design, development, manufacturing, and worldwide marketing and sales of footwear, apparel, equipment, accessories, and services. </a:t>
            </a:r>
          </a:p>
          <a:p>
            <a:pPr marL="285750" indent="-285750">
              <a:buFont typeface="Arial" panose="020B0604020202020204" pitchFamily="34" charset="0"/>
              <a:buChar char="•"/>
            </a:pPr>
            <a:endParaRPr lang="en-US" b="1" dirty="0">
              <a:solidFill>
                <a:schemeClr val="bg1"/>
              </a:solidFill>
              <a:latin typeface="Adelle Sans Devanagari" panose="02000503000000020004" pitchFamily="2" charset="-78"/>
              <a:cs typeface="Adelle Sans Devanagari" panose="02000503000000020004" pitchFamily="2" charset="-78"/>
            </a:endParaRPr>
          </a:p>
          <a:p>
            <a:pPr marL="285750" indent="-285750">
              <a:buFont typeface="Arial" panose="020B0604020202020204" pitchFamily="34" charset="0"/>
              <a:buChar char="•"/>
            </a:pPr>
            <a:r>
              <a:rPr lang="en-US" b="1" dirty="0">
                <a:solidFill>
                  <a:schemeClr val="bg1"/>
                </a:solidFill>
                <a:latin typeface="Adelle Sans Devanagari" panose="02000503000000020004" pitchFamily="2" charset="-78"/>
                <a:cs typeface="Adelle Sans Devanagari" panose="02000503000000020004" pitchFamily="2" charset="-78"/>
              </a:rPr>
              <a:t>It is the world's largest supplier of athletic shoes and a major manufacturer of sports equipment, with revenue in excess of US$37.4 billion in its fiscal year 2020 (ending May 31, 2020).</a:t>
            </a:r>
            <a:r>
              <a:rPr lang="en-US" b="1" u="sng" baseline="30000" dirty="0">
                <a:solidFill>
                  <a:schemeClr val="bg1"/>
                </a:solidFill>
                <a:latin typeface="Adelle Sans Devanagari" panose="02000503000000020004" pitchFamily="2" charset="-78"/>
                <a:cs typeface="Adelle Sans Devanagari" panose="02000503000000020004" pitchFamily="2" charset="-78"/>
                <a:hlinkClick r:id="rId4">
                  <a:extLst>
                    <a:ext uri="{A12FA001-AC4F-418D-AE19-62706E023703}">
                      <ahyp:hlinkClr xmlns:ahyp="http://schemas.microsoft.com/office/drawing/2018/hyperlinkcolor" val="tx"/>
                    </a:ext>
                  </a:extLst>
                </a:hlinkClick>
              </a:rPr>
              <a:t>[</a:t>
            </a:r>
            <a:endParaRPr lang="en-US" b="1" dirty="0">
              <a:solidFill>
                <a:schemeClr val="bg1"/>
              </a:solidFill>
              <a:latin typeface="Adelle Sans Devanagari" panose="02000503000000020004" pitchFamily="2" charset="-78"/>
              <a:cs typeface="Adelle Sans Devanagari" panose="02000503000000020004" pitchFamily="2" charset="-78"/>
            </a:endParaRPr>
          </a:p>
        </p:txBody>
      </p:sp>
    </p:spTree>
    <p:extLst>
      <p:ext uri="{BB962C8B-B14F-4D97-AF65-F5344CB8AC3E}">
        <p14:creationId xmlns:p14="http://schemas.microsoft.com/office/powerpoint/2010/main" val="4043852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354584-CCEC-4B4E-9DEA-4D28C914087A}"/>
              </a:ext>
            </a:extLst>
          </p:cNvPr>
          <p:cNvSpPr>
            <a:spLocks noGrp="1"/>
          </p:cNvSpPr>
          <p:nvPr>
            <p:ph type="title"/>
          </p:nvPr>
        </p:nvSpPr>
        <p:spPr>
          <a:xfrm>
            <a:off x="636420" y="1918371"/>
            <a:ext cx="3382832" cy="2154440"/>
          </a:xfrm>
        </p:spPr>
        <p:txBody>
          <a:bodyPr vert="horz" lIns="91440" tIns="45720" rIns="91440" bIns="45720" rtlCol="0" anchor="b">
            <a:normAutofit/>
          </a:bodyPr>
          <a:lstStyle/>
          <a:p>
            <a:pPr algn="l"/>
            <a:r>
              <a:rPr lang="en-US" sz="4200" b="1" u="sng" dirty="0">
                <a:solidFill>
                  <a:schemeClr val="accent2">
                    <a:lumMod val="75000"/>
                  </a:schemeClr>
                </a:solidFill>
              </a:rPr>
              <a:t>THE BUSINESS CHALLENGE</a:t>
            </a:r>
          </a:p>
        </p:txBody>
      </p:sp>
      <p:sp>
        <p:nvSpPr>
          <p:cNvPr id="139" name="Rectangle 138">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Hult International Business School - YouTube">
            <a:extLst>
              <a:ext uri="{FF2B5EF4-FFF2-40B4-BE49-F238E27FC236}">
                <a16:creationId xmlns:a16="http://schemas.microsoft.com/office/drawing/2014/main" id="{17FC4D3A-3B71-3F4F-AADE-2C5C8F8AD6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83852" y="0"/>
            <a:ext cx="908148" cy="90814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3DF41B1-C56A-8942-AC6E-5061CA419D57}"/>
              </a:ext>
            </a:extLst>
          </p:cNvPr>
          <p:cNvSpPr txBox="1"/>
          <p:nvPr/>
        </p:nvSpPr>
        <p:spPr>
          <a:xfrm>
            <a:off x="4842794" y="2028689"/>
            <a:ext cx="7162081" cy="2585323"/>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bg1"/>
                </a:solidFill>
                <a:latin typeface="Adelle Sans Devanagari" panose="02000503000000020004" pitchFamily="2" charset="-78"/>
                <a:cs typeface="Adelle Sans Devanagari" panose="02000503000000020004" pitchFamily="2" charset="-78"/>
              </a:rPr>
              <a:t>To perform a qualitative analysis by using different ways to explore the NBA Fans engagement on TWITTER during 2019-2020, the 74</a:t>
            </a:r>
            <a:r>
              <a:rPr lang="en-US" b="1" baseline="30000" dirty="0">
                <a:solidFill>
                  <a:schemeClr val="bg1"/>
                </a:solidFill>
                <a:latin typeface="Adelle Sans Devanagari" panose="02000503000000020004" pitchFamily="2" charset="-78"/>
                <a:cs typeface="Adelle Sans Devanagari" panose="02000503000000020004" pitchFamily="2" charset="-78"/>
              </a:rPr>
              <a:t>th</a:t>
            </a:r>
            <a:r>
              <a:rPr lang="en-US" b="1" dirty="0">
                <a:solidFill>
                  <a:schemeClr val="bg1"/>
                </a:solidFill>
                <a:latin typeface="Adelle Sans Devanagari" panose="02000503000000020004" pitchFamily="2" charset="-78"/>
                <a:cs typeface="Adelle Sans Devanagari" panose="02000503000000020004" pitchFamily="2" charset="-78"/>
              </a:rPr>
              <a:t> NBA season. </a:t>
            </a:r>
          </a:p>
          <a:p>
            <a:r>
              <a:rPr lang="en-US" b="1" dirty="0">
                <a:solidFill>
                  <a:schemeClr val="bg1"/>
                </a:solidFill>
                <a:latin typeface="Adelle Sans Devanagari" panose="02000503000000020004" pitchFamily="2" charset="-78"/>
                <a:cs typeface="Adelle Sans Devanagari" panose="02000503000000020004" pitchFamily="2" charset="-78"/>
              </a:rPr>
              <a:t> </a:t>
            </a:r>
          </a:p>
          <a:p>
            <a:pPr marL="285750" indent="-285750">
              <a:buFont typeface="Arial" panose="020B0604020202020204" pitchFamily="34" charset="0"/>
              <a:buChar char="•"/>
            </a:pPr>
            <a:r>
              <a:rPr lang="en-US" b="1" dirty="0">
                <a:solidFill>
                  <a:schemeClr val="bg1"/>
                </a:solidFill>
                <a:latin typeface="Adelle Sans Devanagari" panose="02000503000000020004" pitchFamily="2" charset="-78"/>
                <a:cs typeface="Adelle Sans Devanagari" panose="02000503000000020004" pitchFamily="2" charset="-78"/>
              </a:rPr>
              <a:t>Understand the change in sentiments of the fans during the entire season and propose insights that can help Nike’s marketing team to enhance their current performance.</a:t>
            </a:r>
          </a:p>
          <a:p>
            <a:endParaRPr lang="en-US" b="1" dirty="0">
              <a:solidFill>
                <a:schemeClr val="bg1"/>
              </a:solidFill>
              <a:latin typeface="Adelle Sans Devanagari" panose="02000503000000020004" pitchFamily="2" charset="-78"/>
              <a:cs typeface="Adelle Sans Devanagari" panose="02000503000000020004" pitchFamily="2" charset="-78"/>
            </a:endParaRPr>
          </a:p>
          <a:p>
            <a:pPr marL="285750" indent="-285750">
              <a:buFont typeface="Arial" panose="020B0604020202020204" pitchFamily="34" charset="0"/>
              <a:buChar char="•"/>
            </a:pPr>
            <a:r>
              <a:rPr lang="en-US" b="1" dirty="0">
                <a:solidFill>
                  <a:schemeClr val="bg1"/>
                </a:solidFill>
                <a:latin typeface="Adelle Sans Devanagari" panose="02000503000000020004" pitchFamily="2" charset="-78"/>
                <a:cs typeface="Adelle Sans Devanagari" panose="02000503000000020004" pitchFamily="2" charset="-78"/>
              </a:rPr>
              <a:t>Analyze the competitors like Adidas, Under Armour, etc.</a:t>
            </a:r>
          </a:p>
        </p:txBody>
      </p:sp>
    </p:spTree>
    <p:extLst>
      <p:ext uri="{BB962C8B-B14F-4D97-AF65-F5344CB8AC3E}">
        <p14:creationId xmlns:p14="http://schemas.microsoft.com/office/powerpoint/2010/main" val="1447955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8"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60F5A425-FC57-6241-9671-7A4C478045A1}"/>
              </a:ext>
            </a:extLst>
          </p:cNvPr>
          <p:cNvSpPr>
            <a:spLocks noGrp="1"/>
          </p:cNvSpPr>
          <p:nvPr>
            <p:ph type="title"/>
          </p:nvPr>
        </p:nvSpPr>
        <p:spPr>
          <a:xfrm>
            <a:off x="933317" y="2169690"/>
            <a:ext cx="3470310" cy="1066689"/>
          </a:xfrm>
        </p:spPr>
        <p:txBody>
          <a:bodyPr vert="horz" lIns="91440" tIns="45720" rIns="91440" bIns="45720" rtlCol="0" anchor="b">
            <a:noAutofit/>
          </a:bodyPr>
          <a:lstStyle/>
          <a:p>
            <a:pPr algn="l"/>
            <a:r>
              <a:rPr lang="en-US" sz="3600" b="1" u="sng" kern="1200" dirty="0">
                <a:ln>
                  <a:solidFill>
                    <a:schemeClr val="bg1">
                      <a:lumMod val="75000"/>
                      <a:lumOff val="25000"/>
                      <a:alpha val="10000"/>
                    </a:schemeClr>
                  </a:solidFill>
                </a:ln>
                <a:solidFill>
                  <a:schemeClr val="accent2">
                    <a:lumMod val="75000"/>
                  </a:schemeClr>
                </a:solidFill>
                <a:effectLst>
                  <a:outerShdw blurRad="9525" dist="25400" dir="14640000" algn="tl" rotWithShape="0">
                    <a:schemeClr val="bg1">
                      <a:alpha val="30000"/>
                    </a:schemeClr>
                  </a:outerShdw>
                </a:effectLst>
                <a:latin typeface="+mj-lt"/>
                <a:ea typeface="+mj-ea"/>
                <a:cs typeface="Trebuchet MS"/>
              </a:rPr>
              <a:t>APPROACH TO THE CASE: NBA 2019-20 TIMELINE</a:t>
            </a:r>
          </a:p>
        </p:txBody>
      </p:sp>
      <p:sp>
        <p:nvSpPr>
          <p:cNvPr id="8" name="TextBox 7">
            <a:extLst>
              <a:ext uri="{FF2B5EF4-FFF2-40B4-BE49-F238E27FC236}">
                <a16:creationId xmlns:a16="http://schemas.microsoft.com/office/drawing/2014/main" id="{01D30BFD-9FCE-544F-81C6-3F3CB78FBD13}"/>
              </a:ext>
            </a:extLst>
          </p:cNvPr>
          <p:cNvSpPr txBox="1"/>
          <p:nvPr/>
        </p:nvSpPr>
        <p:spPr>
          <a:xfrm>
            <a:off x="1229091" y="3968037"/>
            <a:ext cx="3405573" cy="3499563"/>
          </a:xfrm>
          <a:prstGeom prst="rect">
            <a:avLst/>
          </a:prstGeom>
        </p:spPr>
        <p:txBody>
          <a:bodyPr vert="horz" lIns="91440" tIns="45720" rIns="91440" bIns="45720" rtlCol="0" anchor="t">
            <a:normAutofit/>
          </a:bodyPr>
          <a:lstStyle/>
          <a:p>
            <a:pPr defTabSz="457200">
              <a:spcBef>
                <a:spcPct val="20000"/>
              </a:spcBef>
              <a:spcAft>
                <a:spcPts val="600"/>
              </a:spcAft>
              <a:buClr>
                <a:schemeClr val="tx2"/>
              </a:buClr>
              <a:buSzPct val="70000"/>
              <a:buFont typeface="Wingdings 2" charset="2"/>
            </a:pPr>
            <a:r>
              <a:rPr lang="en-US" sz="1600" b="1" u="sng" dirty="0">
                <a:ln>
                  <a:solidFill>
                    <a:schemeClr val="bg1">
                      <a:lumMod val="75000"/>
                      <a:lumOff val="25000"/>
                      <a:alpha val="10000"/>
                    </a:schemeClr>
                  </a:solidFill>
                </a:ln>
                <a:solidFill>
                  <a:schemeClr val="accent2">
                    <a:lumMod val="75000"/>
                  </a:schemeClr>
                </a:solidFill>
                <a:effectLst>
                  <a:outerShdw blurRad="9525" dist="25400" dir="14640000" algn="tl" rotWithShape="0">
                    <a:schemeClr val="bg1">
                      <a:alpha val="30000"/>
                    </a:schemeClr>
                  </a:outerShdw>
                </a:effectLst>
              </a:rPr>
              <a:t>“LONGEST SEASON IN THE HISTORY OF NBA"</a:t>
            </a:r>
          </a:p>
        </p:txBody>
      </p:sp>
      <p:pic>
        <p:nvPicPr>
          <p:cNvPr id="5124" name="Picture 4" descr="Hult International Business School - YouTube">
            <a:extLst>
              <a:ext uri="{FF2B5EF4-FFF2-40B4-BE49-F238E27FC236}">
                <a16:creationId xmlns:a16="http://schemas.microsoft.com/office/drawing/2014/main" id="{C07EE88B-4420-D042-BC94-7F2A053D300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1310425" y="0"/>
            <a:ext cx="881575" cy="8815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7">
            <a:extLst>
              <a:ext uri="{FF2B5EF4-FFF2-40B4-BE49-F238E27FC236}">
                <a16:creationId xmlns:a16="http://schemas.microsoft.com/office/drawing/2014/main" id="{8EAB682B-8EE8-8446-823E-5AA84EAF938E}"/>
              </a:ext>
            </a:extLst>
          </p:cNvPr>
          <p:cNvGraphicFramePr>
            <a:graphicFrameLocks noGrp="1"/>
          </p:cNvGraphicFramePr>
          <p:nvPr>
            <p:extLst>
              <p:ext uri="{D42A27DB-BD31-4B8C-83A1-F6EECF244321}">
                <p14:modId xmlns:p14="http://schemas.microsoft.com/office/powerpoint/2010/main" val="3353820414"/>
              </p:ext>
            </p:extLst>
          </p:nvPr>
        </p:nvGraphicFramePr>
        <p:xfrm>
          <a:off x="5443532" y="845387"/>
          <a:ext cx="5708563" cy="5580815"/>
        </p:xfrm>
        <a:graphic>
          <a:graphicData uri="http://schemas.openxmlformats.org/drawingml/2006/table">
            <a:tbl>
              <a:tblPr firstRow="1" bandRow="1">
                <a:tableStyleId>{8EC20E35-A176-4012-BC5E-935CFFF8708E}</a:tableStyleId>
              </a:tblPr>
              <a:tblGrid>
                <a:gridCol w="1618450">
                  <a:extLst>
                    <a:ext uri="{9D8B030D-6E8A-4147-A177-3AD203B41FA5}">
                      <a16:colId xmlns:a16="http://schemas.microsoft.com/office/drawing/2014/main" val="1574522452"/>
                    </a:ext>
                  </a:extLst>
                </a:gridCol>
                <a:gridCol w="4090113">
                  <a:extLst>
                    <a:ext uri="{9D8B030D-6E8A-4147-A177-3AD203B41FA5}">
                      <a16:colId xmlns:a16="http://schemas.microsoft.com/office/drawing/2014/main" val="3657211376"/>
                    </a:ext>
                  </a:extLst>
                </a:gridCol>
              </a:tblGrid>
              <a:tr h="427240">
                <a:tc>
                  <a:txBody>
                    <a:bodyPr/>
                    <a:lstStyle/>
                    <a:p>
                      <a:pPr algn="ctr"/>
                      <a:r>
                        <a:rPr lang="en-US" sz="1800" b="1">
                          <a:latin typeface="Adelle Sans Devanagari" panose="02000503000000020004" pitchFamily="2" charset="-78"/>
                          <a:cs typeface="Adelle Sans Devanagari" panose="02000503000000020004" pitchFamily="2" charset="-78"/>
                        </a:rPr>
                        <a:t>MONTH</a:t>
                      </a:r>
                    </a:p>
                  </a:txBody>
                  <a:tcPr marL="93402" marR="93402" marT="46700" marB="46700"/>
                </a:tc>
                <a:tc>
                  <a:txBody>
                    <a:bodyPr/>
                    <a:lstStyle/>
                    <a:p>
                      <a:pPr algn="ctr"/>
                      <a:r>
                        <a:rPr lang="en-US" sz="1800" b="1">
                          <a:latin typeface="Adelle Sans Devanagari" panose="02000503000000020004" pitchFamily="2" charset="-78"/>
                          <a:cs typeface="Adelle Sans Devanagari" panose="02000503000000020004" pitchFamily="2" charset="-78"/>
                        </a:rPr>
                        <a:t>NBA STATUS</a:t>
                      </a:r>
                    </a:p>
                  </a:txBody>
                  <a:tcPr marL="93402" marR="93402" marT="46700" marB="46700"/>
                </a:tc>
                <a:extLst>
                  <a:ext uri="{0D108BD9-81ED-4DB2-BD59-A6C34878D82A}">
                    <a16:rowId xmlns:a16="http://schemas.microsoft.com/office/drawing/2014/main" val="1399223306"/>
                  </a:ext>
                </a:extLst>
              </a:tr>
              <a:tr h="715033">
                <a:tc>
                  <a:txBody>
                    <a:bodyPr/>
                    <a:lstStyle/>
                    <a:p>
                      <a:r>
                        <a:rPr lang="en-US" sz="1800" b="1">
                          <a:latin typeface="Adelle Sans Devanagari" panose="02000503000000020004" pitchFamily="2" charset="-78"/>
                          <a:cs typeface="Adelle Sans Devanagari" panose="02000503000000020004" pitchFamily="2" charset="-78"/>
                        </a:rPr>
                        <a:t>October 2019</a:t>
                      </a:r>
                    </a:p>
                  </a:txBody>
                  <a:tcPr marL="93402" marR="93402" marT="46700" marB="46700"/>
                </a:tc>
                <a:tc>
                  <a:txBody>
                    <a:bodyPr/>
                    <a:lstStyle/>
                    <a:p>
                      <a:r>
                        <a:rPr lang="en-US" sz="1800" b="0" dirty="0">
                          <a:latin typeface="Adelle Sans Devanagari" panose="02000503000000020004" pitchFamily="2" charset="-78"/>
                          <a:cs typeface="Adelle Sans Devanagari" panose="02000503000000020004" pitchFamily="2" charset="-78"/>
                        </a:rPr>
                        <a:t>New NBA season starts</a:t>
                      </a:r>
                    </a:p>
                  </a:txBody>
                  <a:tcPr marL="93402" marR="93402" marT="46700" marB="46700"/>
                </a:tc>
                <a:extLst>
                  <a:ext uri="{0D108BD9-81ED-4DB2-BD59-A6C34878D82A}">
                    <a16:rowId xmlns:a16="http://schemas.microsoft.com/office/drawing/2014/main" val="1207483823"/>
                  </a:ext>
                </a:extLst>
              </a:tr>
              <a:tr h="715033">
                <a:tc>
                  <a:txBody>
                    <a:bodyPr/>
                    <a:lstStyle/>
                    <a:p>
                      <a:r>
                        <a:rPr lang="en-US" sz="1800" b="1">
                          <a:latin typeface="Adelle Sans Devanagari" panose="02000503000000020004" pitchFamily="2" charset="-78"/>
                          <a:cs typeface="Adelle Sans Devanagari" panose="02000503000000020004" pitchFamily="2" charset="-78"/>
                        </a:rPr>
                        <a:t>February 2020</a:t>
                      </a:r>
                    </a:p>
                  </a:txBody>
                  <a:tcPr marL="93402" marR="93402" marT="46700" marB="46700"/>
                </a:tc>
                <a:tc>
                  <a:txBody>
                    <a:bodyPr/>
                    <a:lstStyle/>
                    <a:p>
                      <a:r>
                        <a:rPr lang="en-US" sz="1800" b="0" dirty="0">
                          <a:latin typeface="Adelle Sans Devanagari" panose="02000503000000020004" pitchFamily="2" charset="-78"/>
                          <a:cs typeface="Adelle Sans Devanagari" panose="02000503000000020004" pitchFamily="2" charset="-78"/>
                        </a:rPr>
                        <a:t>NBA ”All Star Game”</a:t>
                      </a:r>
                    </a:p>
                    <a:p>
                      <a:r>
                        <a:rPr lang="en-US" sz="1800" b="0" dirty="0">
                          <a:latin typeface="Adelle Sans Devanagari" panose="02000503000000020004" pitchFamily="2" charset="-78"/>
                          <a:cs typeface="Adelle Sans Devanagari" panose="02000503000000020004" pitchFamily="2" charset="-78"/>
                        </a:rPr>
                        <a:t>- Won by Team LeBron!</a:t>
                      </a:r>
                    </a:p>
                  </a:txBody>
                  <a:tcPr marL="93402" marR="93402" marT="46700" marB="46700"/>
                </a:tc>
                <a:extLst>
                  <a:ext uri="{0D108BD9-81ED-4DB2-BD59-A6C34878D82A}">
                    <a16:rowId xmlns:a16="http://schemas.microsoft.com/office/drawing/2014/main" val="3928177007"/>
                  </a:ext>
                </a:extLst>
              </a:tr>
              <a:tr h="427240">
                <a:tc>
                  <a:txBody>
                    <a:bodyPr/>
                    <a:lstStyle/>
                    <a:p>
                      <a:r>
                        <a:rPr lang="en-US" sz="1800" b="1">
                          <a:latin typeface="Adelle Sans Devanagari" panose="02000503000000020004" pitchFamily="2" charset="-78"/>
                          <a:cs typeface="Adelle Sans Devanagari" panose="02000503000000020004" pitchFamily="2" charset="-78"/>
                        </a:rPr>
                        <a:t>March 2020</a:t>
                      </a:r>
                    </a:p>
                  </a:txBody>
                  <a:tcPr marL="93402" marR="93402" marT="46700" marB="46700"/>
                </a:tc>
                <a:tc>
                  <a:txBody>
                    <a:bodyPr/>
                    <a:lstStyle/>
                    <a:p>
                      <a:r>
                        <a:rPr lang="en-US" sz="1800" b="0" dirty="0">
                          <a:latin typeface="Adelle Sans Devanagari" panose="02000503000000020004" pitchFamily="2" charset="-78"/>
                          <a:cs typeface="Adelle Sans Devanagari" panose="02000503000000020004" pitchFamily="2" charset="-78"/>
                        </a:rPr>
                        <a:t>Suspended due to COVID.</a:t>
                      </a:r>
                    </a:p>
                  </a:txBody>
                  <a:tcPr marL="93402" marR="93402" marT="46700" marB="46700"/>
                </a:tc>
                <a:extLst>
                  <a:ext uri="{0D108BD9-81ED-4DB2-BD59-A6C34878D82A}">
                    <a16:rowId xmlns:a16="http://schemas.microsoft.com/office/drawing/2014/main" val="514926248"/>
                  </a:ext>
                </a:extLst>
              </a:tr>
              <a:tr h="1002825">
                <a:tc>
                  <a:txBody>
                    <a:bodyPr/>
                    <a:lstStyle/>
                    <a:p>
                      <a:r>
                        <a:rPr lang="en-US" sz="1800" b="1">
                          <a:latin typeface="Adelle Sans Devanagari" panose="02000503000000020004" pitchFamily="2" charset="-78"/>
                          <a:cs typeface="Adelle Sans Devanagari" panose="02000503000000020004" pitchFamily="2" charset="-78"/>
                        </a:rPr>
                        <a:t>30 July 2020</a:t>
                      </a:r>
                    </a:p>
                  </a:txBody>
                  <a:tcPr marL="93402" marR="93402" marT="46700" marB="46700"/>
                </a:tc>
                <a:tc>
                  <a:txBody>
                    <a:bodyPr/>
                    <a:lstStyle/>
                    <a:p>
                      <a:r>
                        <a:rPr lang="en-US" sz="1800" b="0" dirty="0">
                          <a:latin typeface="Adelle Sans Devanagari" panose="02000503000000020004" pitchFamily="2" charset="-78"/>
                          <a:cs typeface="Adelle Sans Devanagari" panose="02000503000000020004" pitchFamily="2" charset="-78"/>
                        </a:rPr>
                        <a:t>Restart of the season.</a:t>
                      </a:r>
                    </a:p>
                    <a:p>
                      <a:r>
                        <a:rPr lang="en-US" sz="1800" b="0" dirty="0">
                          <a:latin typeface="Adelle Sans Devanagari" panose="02000503000000020004" pitchFamily="2" charset="-78"/>
                          <a:cs typeface="Adelle Sans Devanagari" panose="02000503000000020004" pitchFamily="2" charset="-78"/>
                        </a:rPr>
                        <a:t>- 22 teams played out of which 16 entered the league.</a:t>
                      </a:r>
                    </a:p>
                  </a:txBody>
                  <a:tcPr marL="93402" marR="93402" marT="46700" marB="46700"/>
                </a:tc>
                <a:extLst>
                  <a:ext uri="{0D108BD9-81ED-4DB2-BD59-A6C34878D82A}">
                    <a16:rowId xmlns:a16="http://schemas.microsoft.com/office/drawing/2014/main" val="2199587767"/>
                  </a:ext>
                </a:extLst>
              </a:tr>
              <a:tr h="1578411">
                <a:tc>
                  <a:txBody>
                    <a:bodyPr/>
                    <a:lstStyle/>
                    <a:p>
                      <a:r>
                        <a:rPr lang="en-US" sz="1800" b="1">
                          <a:latin typeface="Adelle Sans Devanagari" panose="02000503000000020004" pitchFamily="2" charset="-78"/>
                          <a:cs typeface="Adelle Sans Devanagari" panose="02000503000000020004" pitchFamily="2" charset="-78"/>
                        </a:rPr>
                        <a:t>August 2020</a:t>
                      </a:r>
                    </a:p>
                  </a:txBody>
                  <a:tcPr marL="93402" marR="93402" marT="46700" marB="46700"/>
                </a:tc>
                <a:tc>
                  <a:txBody>
                    <a:bodyPr/>
                    <a:lstStyle/>
                    <a:p>
                      <a:r>
                        <a:rPr lang="en-US" sz="1800" b="0" dirty="0">
                          <a:latin typeface="Adelle Sans Devanagari" panose="02000503000000020004" pitchFamily="2" charset="-78"/>
                          <a:cs typeface="Adelle Sans Devanagari" panose="02000503000000020004" pitchFamily="2" charset="-78"/>
                        </a:rPr>
                        <a:t>Suspended again due to wild cat strike.</a:t>
                      </a:r>
                    </a:p>
                    <a:p>
                      <a:pPr marL="285750" indent="-285750">
                        <a:buFontTx/>
                        <a:buChar char="-"/>
                      </a:pPr>
                      <a:r>
                        <a:rPr lang="en-US" sz="1800" b="0" dirty="0">
                          <a:latin typeface="Adelle Sans Devanagari" panose="02000503000000020004" pitchFamily="2" charset="-78"/>
                          <a:cs typeface="Adelle Sans Devanagari" panose="02000503000000020004" pitchFamily="2" charset="-78"/>
                        </a:rPr>
                        <a:t>Protest the crimes against black people.</a:t>
                      </a:r>
                    </a:p>
                    <a:p>
                      <a:pPr marL="285750" indent="-285750">
                        <a:buFontTx/>
                        <a:buChar char="-"/>
                      </a:pPr>
                      <a:r>
                        <a:rPr lang="en-US" sz="1800" b="0" dirty="0">
                          <a:latin typeface="Adelle Sans Devanagari" panose="02000503000000020004" pitchFamily="2" charset="-78"/>
                          <a:cs typeface="Adelle Sans Devanagari" panose="02000503000000020004" pitchFamily="2" charset="-78"/>
                        </a:rPr>
                        <a:t>League Restarted</a:t>
                      </a:r>
                    </a:p>
                  </a:txBody>
                  <a:tcPr marL="93402" marR="93402" marT="46700" marB="46700"/>
                </a:tc>
                <a:extLst>
                  <a:ext uri="{0D108BD9-81ED-4DB2-BD59-A6C34878D82A}">
                    <a16:rowId xmlns:a16="http://schemas.microsoft.com/office/drawing/2014/main" val="2962426761"/>
                  </a:ext>
                </a:extLst>
              </a:tr>
              <a:tr h="715033">
                <a:tc>
                  <a:txBody>
                    <a:bodyPr/>
                    <a:lstStyle/>
                    <a:p>
                      <a:r>
                        <a:rPr lang="en-US" sz="1800" b="1">
                          <a:latin typeface="Adelle Sans Devanagari" panose="02000503000000020004" pitchFamily="2" charset="-78"/>
                          <a:cs typeface="Adelle Sans Devanagari" panose="02000503000000020004" pitchFamily="2" charset="-78"/>
                        </a:rPr>
                        <a:t>October 2020</a:t>
                      </a:r>
                    </a:p>
                  </a:txBody>
                  <a:tcPr marL="93402" marR="93402" marT="46700" marB="46700"/>
                </a:tc>
                <a:tc>
                  <a:txBody>
                    <a:bodyPr/>
                    <a:lstStyle/>
                    <a:p>
                      <a:r>
                        <a:rPr lang="en-US" sz="1800" b="0" dirty="0">
                          <a:latin typeface="Adelle Sans Devanagari" panose="02000503000000020004" pitchFamily="2" charset="-78"/>
                          <a:cs typeface="Adelle Sans Devanagari" panose="02000503000000020004" pitchFamily="2" charset="-78"/>
                        </a:rPr>
                        <a:t>League Ended.</a:t>
                      </a:r>
                    </a:p>
                  </a:txBody>
                  <a:tcPr marL="93402" marR="93402" marT="46700" marB="46700"/>
                </a:tc>
                <a:extLst>
                  <a:ext uri="{0D108BD9-81ED-4DB2-BD59-A6C34878D82A}">
                    <a16:rowId xmlns:a16="http://schemas.microsoft.com/office/drawing/2014/main" val="3832687218"/>
                  </a:ext>
                </a:extLst>
              </a:tr>
            </a:tbl>
          </a:graphicData>
        </a:graphic>
      </p:graphicFrame>
    </p:spTree>
    <p:extLst>
      <p:ext uri="{BB962C8B-B14F-4D97-AF65-F5344CB8AC3E}">
        <p14:creationId xmlns:p14="http://schemas.microsoft.com/office/powerpoint/2010/main" val="2347663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BAD7A3-65AF-7E4B-A47A-D9F1D73CC530}"/>
              </a:ext>
            </a:extLst>
          </p:cNvPr>
          <p:cNvSpPr>
            <a:spLocks noGrp="1"/>
          </p:cNvSpPr>
          <p:nvPr>
            <p:ph type="title"/>
          </p:nvPr>
        </p:nvSpPr>
        <p:spPr>
          <a:xfrm>
            <a:off x="441947" y="309554"/>
            <a:ext cx="3382832" cy="1256583"/>
          </a:xfrm>
        </p:spPr>
        <p:txBody>
          <a:bodyPr vert="horz" lIns="91440" tIns="45720" rIns="91440" bIns="45720" rtlCol="0" anchor="b">
            <a:normAutofit/>
          </a:bodyPr>
          <a:lstStyle/>
          <a:p>
            <a:pPr algn="l"/>
            <a:r>
              <a:rPr lang="en-US" sz="3200" b="1" u="sng" dirty="0">
                <a:solidFill>
                  <a:schemeClr val="accent2">
                    <a:lumMod val="75000"/>
                  </a:schemeClr>
                </a:solidFill>
              </a:rPr>
              <a:t>INTRODUCTION TO THE DATASET</a:t>
            </a:r>
          </a:p>
        </p:txBody>
      </p:sp>
      <p:sp>
        <p:nvSpPr>
          <p:cNvPr id="75" name="Rectangle 74">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descr="Hult International Business School - YouTube">
            <a:extLst>
              <a:ext uri="{FF2B5EF4-FFF2-40B4-BE49-F238E27FC236}">
                <a16:creationId xmlns:a16="http://schemas.microsoft.com/office/drawing/2014/main" id="{FF47DAE9-18E9-4F49-AE2D-02CC25D27AD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1254154" y="0"/>
            <a:ext cx="937846" cy="9378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Table&#10;&#10;Description automatically generated">
            <a:extLst>
              <a:ext uri="{FF2B5EF4-FFF2-40B4-BE49-F238E27FC236}">
                <a16:creationId xmlns:a16="http://schemas.microsoft.com/office/drawing/2014/main" id="{4AD8B81D-16A5-5B47-861E-1528E626BCEB}"/>
              </a:ext>
            </a:extLst>
          </p:cNvPr>
          <p:cNvPicPr>
            <a:picLocks noChangeAspect="1"/>
          </p:cNvPicPr>
          <p:nvPr/>
        </p:nvPicPr>
        <p:blipFill>
          <a:blip r:embed="rId4"/>
          <a:stretch>
            <a:fillRect/>
          </a:stretch>
        </p:blipFill>
        <p:spPr>
          <a:xfrm>
            <a:off x="5106414" y="1167618"/>
            <a:ext cx="2609852" cy="4226481"/>
          </a:xfrm>
          <a:prstGeom prst="rect">
            <a:avLst/>
          </a:prstGeom>
        </p:spPr>
      </p:pic>
      <p:sp>
        <p:nvSpPr>
          <p:cNvPr id="7" name="Right Brace 6">
            <a:extLst>
              <a:ext uri="{FF2B5EF4-FFF2-40B4-BE49-F238E27FC236}">
                <a16:creationId xmlns:a16="http://schemas.microsoft.com/office/drawing/2014/main" id="{0CFFBFCE-5914-8E4D-8930-AC423D7B5666}"/>
              </a:ext>
            </a:extLst>
          </p:cNvPr>
          <p:cNvSpPr/>
          <p:nvPr/>
        </p:nvSpPr>
        <p:spPr>
          <a:xfrm>
            <a:off x="7849771" y="1280160"/>
            <a:ext cx="317237" cy="1294228"/>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8" name="Right Brace 7">
            <a:extLst>
              <a:ext uri="{FF2B5EF4-FFF2-40B4-BE49-F238E27FC236}">
                <a16:creationId xmlns:a16="http://schemas.microsoft.com/office/drawing/2014/main" id="{476318A2-E543-9345-823D-1517BD827E27}"/>
              </a:ext>
            </a:extLst>
          </p:cNvPr>
          <p:cNvSpPr/>
          <p:nvPr/>
        </p:nvSpPr>
        <p:spPr>
          <a:xfrm>
            <a:off x="7849771" y="4334932"/>
            <a:ext cx="317237" cy="977848"/>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705BF12F-F778-2742-8A89-9D48FB8271D5}"/>
              </a:ext>
            </a:extLst>
          </p:cNvPr>
          <p:cNvCxnSpPr>
            <a:stCxn id="7" idx="1"/>
          </p:cNvCxnSpPr>
          <p:nvPr/>
        </p:nvCxnSpPr>
        <p:spPr>
          <a:xfrm>
            <a:off x="8167008" y="1927274"/>
            <a:ext cx="895969" cy="1406235"/>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BB92543D-A7C4-3347-993A-473F2CE8530A}"/>
              </a:ext>
            </a:extLst>
          </p:cNvPr>
          <p:cNvCxnSpPr>
            <a:cxnSpLocks/>
          </p:cNvCxnSpPr>
          <p:nvPr/>
        </p:nvCxnSpPr>
        <p:spPr>
          <a:xfrm flipV="1">
            <a:off x="8167008" y="3403001"/>
            <a:ext cx="895969" cy="1420855"/>
          </a:xfrm>
          <a:prstGeom prst="line">
            <a:avLst/>
          </a:prstGeom>
        </p:spPr>
        <p:style>
          <a:lnRef idx="2">
            <a:schemeClr val="dk1"/>
          </a:lnRef>
          <a:fillRef idx="0">
            <a:schemeClr val="dk1"/>
          </a:fillRef>
          <a:effectRef idx="1">
            <a:schemeClr val="dk1"/>
          </a:effectRef>
          <a:fontRef idx="minor">
            <a:schemeClr val="tx1"/>
          </a:fontRef>
        </p:style>
      </p:cxnSp>
      <p:sp>
        <p:nvSpPr>
          <p:cNvPr id="10" name="Right Arrow 9">
            <a:extLst>
              <a:ext uri="{FF2B5EF4-FFF2-40B4-BE49-F238E27FC236}">
                <a16:creationId xmlns:a16="http://schemas.microsoft.com/office/drawing/2014/main" id="{8E998AE2-0DC2-F34F-B20A-D0A65EBACE1C}"/>
              </a:ext>
            </a:extLst>
          </p:cNvPr>
          <p:cNvSpPr/>
          <p:nvPr/>
        </p:nvSpPr>
        <p:spPr>
          <a:xfrm>
            <a:off x="9062977" y="3282923"/>
            <a:ext cx="317236" cy="14607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0C8E951-0679-4446-B772-CDFE56D02516}"/>
              </a:ext>
            </a:extLst>
          </p:cNvPr>
          <p:cNvSpPr txBox="1"/>
          <p:nvPr/>
        </p:nvSpPr>
        <p:spPr>
          <a:xfrm>
            <a:off x="9414815" y="3217461"/>
            <a:ext cx="1186800" cy="276999"/>
          </a:xfrm>
          <a:prstGeom prst="rect">
            <a:avLst/>
          </a:prstGeom>
          <a:noFill/>
        </p:spPr>
        <p:txBody>
          <a:bodyPr wrap="none" rtlCol="0">
            <a:spAutoFit/>
          </a:bodyPr>
          <a:lstStyle/>
          <a:p>
            <a:r>
              <a:rPr lang="en-US" sz="1200" b="1" dirty="0">
                <a:solidFill>
                  <a:schemeClr val="bg1"/>
                </a:solidFill>
              </a:rPr>
              <a:t>Final data set.</a:t>
            </a:r>
          </a:p>
        </p:txBody>
      </p:sp>
      <p:sp>
        <p:nvSpPr>
          <p:cNvPr id="19" name="Right Brace 18">
            <a:extLst>
              <a:ext uri="{FF2B5EF4-FFF2-40B4-BE49-F238E27FC236}">
                <a16:creationId xmlns:a16="http://schemas.microsoft.com/office/drawing/2014/main" id="{30BDB352-396C-9440-A6B6-A230B9E12420}"/>
              </a:ext>
            </a:extLst>
          </p:cNvPr>
          <p:cNvSpPr/>
          <p:nvPr/>
        </p:nvSpPr>
        <p:spPr>
          <a:xfrm>
            <a:off x="7849771" y="2630391"/>
            <a:ext cx="317237" cy="1704541"/>
          </a:xfrm>
          <a:prstGeom prst="rightBrace">
            <a:avLst/>
          </a:prstGeom>
          <a:ln>
            <a:solidFill>
              <a:srgbClr val="C0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E40976A0-EAE6-9F4A-A2D7-6A34904E398F}"/>
              </a:ext>
            </a:extLst>
          </p:cNvPr>
          <p:cNvCxnSpPr/>
          <p:nvPr/>
        </p:nvCxnSpPr>
        <p:spPr>
          <a:xfrm flipV="1">
            <a:off x="8167008" y="2148178"/>
            <a:ext cx="1247807" cy="1341345"/>
          </a:xfrm>
          <a:prstGeom prst="straightConnector1">
            <a:avLst/>
          </a:prstGeom>
          <a:ln>
            <a:solidFill>
              <a:srgbClr val="C00000"/>
            </a:solidFill>
            <a:tailEnd type="triangle"/>
          </a:ln>
        </p:spPr>
        <p:style>
          <a:lnRef idx="2">
            <a:schemeClr val="dk1"/>
          </a:lnRef>
          <a:fillRef idx="0">
            <a:schemeClr val="dk1"/>
          </a:fillRef>
          <a:effectRef idx="1">
            <a:schemeClr val="dk1"/>
          </a:effectRef>
          <a:fontRef idx="minor">
            <a:schemeClr val="tx1"/>
          </a:fontRef>
        </p:style>
      </p:cxnSp>
      <p:sp>
        <p:nvSpPr>
          <p:cNvPr id="22" name="TextBox 21">
            <a:extLst>
              <a:ext uri="{FF2B5EF4-FFF2-40B4-BE49-F238E27FC236}">
                <a16:creationId xmlns:a16="http://schemas.microsoft.com/office/drawing/2014/main" id="{CF58BC23-0DF0-2F4D-92AD-EAC2B56D7900}"/>
              </a:ext>
            </a:extLst>
          </p:cNvPr>
          <p:cNvSpPr txBox="1"/>
          <p:nvPr/>
        </p:nvSpPr>
        <p:spPr>
          <a:xfrm>
            <a:off x="9175328" y="1853060"/>
            <a:ext cx="2126864" cy="276999"/>
          </a:xfrm>
          <a:prstGeom prst="rect">
            <a:avLst/>
          </a:prstGeom>
          <a:noFill/>
        </p:spPr>
        <p:txBody>
          <a:bodyPr wrap="none" rtlCol="0">
            <a:spAutoFit/>
          </a:bodyPr>
          <a:lstStyle/>
          <a:p>
            <a:r>
              <a:rPr lang="en-US" sz="1200" b="1" dirty="0">
                <a:solidFill>
                  <a:schemeClr val="bg1"/>
                </a:solidFill>
              </a:rPr>
              <a:t>Excluded from the analysis</a:t>
            </a:r>
          </a:p>
        </p:txBody>
      </p:sp>
      <p:sp>
        <p:nvSpPr>
          <p:cNvPr id="24" name="TextBox 23">
            <a:extLst>
              <a:ext uri="{FF2B5EF4-FFF2-40B4-BE49-F238E27FC236}">
                <a16:creationId xmlns:a16="http://schemas.microsoft.com/office/drawing/2014/main" id="{CCFB30D9-BE57-1343-A7C0-EA5C3A376E11}"/>
              </a:ext>
            </a:extLst>
          </p:cNvPr>
          <p:cNvSpPr txBox="1"/>
          <p:nvPr/>
        </p:nvSpPr>
        <p:spPr>
          <a:xfrm>
            <a:off x="151918" y="2780907"/>
            <a:ext cx="4278381" cy="2246769"/>
          </a:xfrm>
          <a:prstGeom prst="rect">
            <a:avLst/>
          </a:prstGeom>
          <a:noFill/>
        </p:spPr>
        <p:txBody>
          <a:bodyPr wrap="square" rtlCol="0">
            <a:spAutoFit/>
          </a:bodyPr>
          <a:lstStyle/>
          <a:p>
            <a:pPr marL="285750" indent="-285750">
              <a:buFont typeface="Arial" panose="020B0604020202020204" pitchFamily="34" charset="0"/>
              <a:buChar char="•"/>
            </a:pPr>
            <a:r>
              <a:rPr lang="en-US" sz="1400" b="1" dirty="0">
                <a:latin typeface="Adelle Sans Devanagari" panose="02000503000000020004" pitchFamily="2" charset="-78"/>
                <a:cs typeface="Adelle Sans Devanagari" panose="02000503000000020004" pitchFamily="2" charset="-78"/>
              </a:rPr>
              <a:t>Oct, Nov, Dec 2019 – Season beginning, Halloween, Black Friday, Christmas, New Years.</a:t>
            </a:r>
          </a:p>
          <a:p>
            <a:pPr marL="285750" indent="-285750">
              <a:buFont typeface="Arial" panose="020B0604020202020204" pitchFamily="34" charset="0"/>
              <a:buChar char="•"/>
            </a:pPr>
            <a:r>
              <a:rPr lang="en-US" sz="1400" b="1" dirty="0">
                <a:latin typeface="Adelle Sans Devanagari" panose="02000503000000020004" pitchFamily="2" charset="-78"/>
                <a:cs typeface="Adelle Sans Devanagari" panose="02000503000000020004" pitchFamily="2" charset="-78"/>
              </a:rPr>
              <a:t>Feb 2020 – All stars NBA match</a:t>
            </a:r>
          </a:p>
          <a:p>
            <a:pPr marL="285750" indent="-285750">
              <a:buFont typeface="Arial" panose="020B0604020202020204" pitchFamily="34" charset="0"/>
              <a:buChar char="•"/>
            </a:pPr>
            <a:r>
              <a:rPr lang="en-US" sz="1400" b="1" dirty="0">
                <a:latin typeface="Adelle Sans Devanagari" panose="02000503000000020004" pitchFamily="2" charset="-78"/>
                <a:cs typeface="Adelle Sans Devanagari" panose="02000503000000020004" pitchFamily="2" charset="-78"/>
              </a:rPr>
              <a:t>Aug, Sep, Oct 2020 – Season end </a:t>
            </a:r>
          </a:p>
          <a:p>
            <a:pPr marL="285750" indent="-285750">
              <a:buFont typeface="Arial" panose="020B0604020202020204" pitchFamily="34" charset="0"/>
              <a:buChar char="•"/>
            </a:pPr>
            <a:endParaRPr lang="en-US" sz="1400" b="1" dirty="0">
              <a:latin typeface="Adelle Sans Devanagari" panose="02000503000000020004" pitchFamily="2" charset="-78"/>
              <a:cs typeface="Adelle Sans Devanagari" panose="02000503000000020004" pitchFamily="2" charset="-78"/>
            </a:endParaRPr>
          </a:p>
          <a:p>
            <a:endParaRPr lang="en-US" sz="1400" b="1" dirty="0">
              <a:latin typeface="Adelle Sans Devanagari" panose="02000503000000020004" pitchFamily="2" charset="-78"/>
              <a:cs typeface="Adelle Sans Devanagari" panose="02000503000000020004" pitchFamily="2" charset="-78"/>
            </a:endParaRPr>
          </a:p>
          <a:p>
            <a:pPr lvl="3"/>
            <a:endParaRPr lang="en-US" sz="1400" b="1" dirty="0">
              <a:latin typeface="Adelle Sans Devanagari" panose="02000503000000020004" pitchFamily="2" charset="-78"/>
              <a:cs typeface="Adelle Sans Devanagari" panose="02000503000000020004" pitchFamily="2" charset="-78"/>
            </a:endParaRPr>
          </a:p>
          <a:p>
            <a:pPr lvl="3"/>
            <a:endParaRPr lang="en-US" sz="1400" b="1" dirty="0">
              <a:latin typeface="Adelle Sans Devanagari" panose="02000503000000020004" pitchFamily="2" charset="-78"/>
              <a:cs typeface="Adelle Sans Devanagari" panose="02000503000000020004" pitchFamily="2" charset="-78"/>
            </a:endParaRPr>
          </a:p>
          <a:p>
            <a:r>
              <a:rPr lang="en-US" sz="1400" b="1" dirty="0">
                <a:latin typeface="Adelle Sans Devanagari" panose="02000503000000020004" pitchFamily="2" charset="-78"/>
                <a:cs typeface="Adelle Sans Devanagari" panose="02000503000000020004" pitchFamily="2" charset="-78"/>
              </a:rPr>
              <a:t>			 </a:t>
            </a:r>
          </a:p>
        </p:txBody>
      </p:sp>
      <p:sp>
        <p:nvSpPr>
          <p:cNvPr id="26" name="TextBox 25">
            <a:extLst>
              <a:ext uri="{FF2B5EF4-FFF2-40B4-BE49-F238E27FC236}">
                <a16:creationId xmlns:a16="http://schemas.microsoft.com/office/drawing/2014/main" id="{5A417B83-6B92-FA40-8628-964DF6A6E194}"/>
              </a:ext>
            </a:extLst>
          </p:cNvPr>
          <p:cNvSpPr txBox="1"/>
          <p:nvPr/>
        </p:nvSpPr>
        <p:spPr>
          <a:xfrm>
            <a:off x="4860536" y="5662982"/>
            <a:ext cx="6862541" cy="461665"/>
          </a:xfrm>
          <a:prstGeom prst="rect">
            <a:avLst/>
          </a:prstGeom>
          <a:noFill/>
        </p:spPr>
        <p:txBody>
          <a:bodyPr wrap="square" rtlCol="0">
            <a:spAutoFit/>
          </a:bodyPr>
          <a:lstStyle/>
          <a:p>
            <a:pPr marL="285750" indent="-285750">
              <a:buFont typeface="Wingdings" pitchFamily="2" charset="2"/>
              <a:buChar char="ü"/>
            </a:pPr>
            <a:r>
              <a:rPr lang="en-US" sz="1200" b="1" dirty="0">
                <a:solidFill>
                  <a:schemeClr val="bg1"/>
                </a:solidFill>
              </a:rPr>
              <a:t>Randomly pick 10000 rows from each month and compile them into one large data frame for quicker analysis.</a:t>
            </a:r>
          </a:p>
        </p:txBody>
      </p:sp>
    </p:spTree>
    <p:extLst>
      <p:ext uri="{BB962C8B-B14F-4D97-AF65-F5344CB8AC3E}">
        <p14:creationId xmlns:p14="http://schemas.microsoft.com/office/powerpoint/2010/main" val="543909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0" name="Rectangle 45">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F6436E-8ABC-D645-BE0E-AEC0D75BB765}"/>
              </a:ext>
            </a:extLst>
          </p:cNvPr>
          <p:cNvSpPr>
            <a:spLocks noGrp="1"/>
          </p:cNvSpPr>
          <p:nvPr>
            <p:ph type="title"/>
          </p:nvPr>
        </p:nvSpPr>
        <p:spPr>
          <a:xfrm>
            <a:off x="467896" y="492370"/>
            <a:ext cx="3382832" cy="1479190"/>
          </a:xfrm>
        </p:spPr>
        <p:txBody>
          <a:bodyPr vert="horz" lIns="91440" tIns="45720" rIns="91440" bIns="45720" rtlCol="0" anchor="b">
            <a:normAutofit/>
          </a:bodyPr>
          <a:lstStyle/>
          <a:p>
            <a:pPr algn="l"/>
            <a:r>
              <a:rPr lang="en-US" sz="4200" b="1" u="sng" dirty="0">
                <a:solidFill>
                  <a:schemeClr val="accent2">
                    <a:lumMod val="75000"/>
                  </a:schemeClr>
                </a:solidFill>
              </a:rPr>
              <a:t>DATA CLEANING</a:t>
            </a:r>
          </a:p>
        </p:txBody>
      </p:sp>
      <p:sp>
        <p:nvSpPr>
          <p:cNvPr id="51" name="Rectangle 47">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text, application&#10;&#10;Description automatically generated">
            <a:extLst>
              <a:ext uri="{FF2B5EF4-FFF2-40B4-BE49-F238E27FC236}">
                <a16:creationId xmlns:a16="http://schemas.microsoft.com/office/drawing/2014/main" id="{8A957261-B68B-144F-9AE4-6897B95BF009}"/>
              </a:ext>
            </a:extLst>
          </p:cNvPr>
          <p:cNvPicPr>
            <a:picLocks noGrp="1" noChangeAspect="1"/>
          </p:cNvPicPr>
          <p:nvPr>
            <p:ph idx="1"/>
          </p:nvPr>
        </p:nvPicPr>
        <p:blipFill>
          <a:blip r:embed="rId3"/>
          <a:stretch>
            <a:fillRect/>
          </a:stretch>
        </p:blipFill>
        <p:spPr>
          <a:xfrm>
            <a:off x="5045588" y="719694"/>
            <a:ext cx="7010424" cy="5418612"/>
          </a:xfrm>
          <a:prstGeom prst="rect">
            <a:avLst/>
          </a:prstGeom>
        </p:spPr>
      </p:pic>
      <p:sp>
        <p:nvSpPr>
          <p:cNvPr id="6" name="TextBox 5">
            <a:extLst>
              <a:ext uri="{FF2B5EF4-FFF2-40B4-BE49-F238E27FC236}">
                <a16:creationId xmlns:a16="http://schemas.microsoft.com/office/drawing/2014/main" id="{7A97CA57-239E-CC47-8EFA-276372F0A313}"/>
              </a:ext>
            </a:extLst>
          </p:cNvPr>
          <p:cNvSpPr txBox="1"/>
          <p:nvPr/>
        </p:nvSpPr>
        <p:spPr>
          <a:xfrm>
            <a:off x="291346" y="2140764"/>
            <a:ext cx="3632726" cy="2462213"/>
          </a:xfrm>
          <a:prstGeom prst="rect">
            <a:avLst/>
          </a:prstGeom>
          <a:noFill/>
        </p:spPr>
        <p:txBody>
          <a:bodyPr wrap="none" rtlCol="0">
            <a:spAutoFit/>
          </a:bodyPr>
          <a:lstStyle/>
          <a:p>
            <a:pPr marL="285750" indent="-285750">
              <a:buFont typeface="Wingdings" pitchFamily="2" charset="2"/>
              <a:buChar char="ü"/>
            </a:pPr>
            <a:r>
              <a:rPr lang="en-US" sz="1400" dirty="0">
                <a:latin typeface="Adelle Sans Devanagari" panose="02000503000000020004" pitchFamily="2" charset="-78"/>
                <a:cs typeface="Adelle Sans Devanagari" panose="02000503000000020004" pitchFamily="2" charset="-78"/>
              </a:rPr>
              <a:t>Created universal functions to format</a:t>
            </a:r>
          </a:p>
          <a:p>
            <a:r>
              <a:rPr lang="en-US" sz="1400" dirty="0">
                <a:latin typeface="Adelle Sans Devanagari" panose="02000503000000020004" pitchFamily="2" charset="-78"/>
                <a:cs typeface="Adelle Sans Devanagari" panose="02000503000000020004" pitchFamily="2" charset="-78"/>
              </a:rPr>
              <a:t>the font and to clean  the texts.</a:t>
            </a:r>
          </a:p>
          <a:p>
            <a:endParaRPr lang="en-US" sz="1400" dirty="0">
              <a:latin typeface="Adelle Sans Devanagari" panose="02000503000000020004" pitchFamily="2" charset="-78"/>
              <a:cs typeface="Adelle Sans Devanagari" panose="02000503000000020004" pitchFamily="2" charset="-78"/>
            </a:endParaRPr>
          </a:p>
          <a:p>
            <a:pPr marL="285750" indent="-285750">
              <a:buFont typeface="Wingdings" pitchFamily="2" charset="2"/>
              <a:buChar char="ü"/>
            </a:pPr>
            <a:r>
              <a:rPr lang="en-US" sz="1400" dirty="0">
                <a:latin typeface="Adelle Sans Devanagari" panose="02000503000000020004" pitchFamily="2" charset="-78"/>
                <a:cs typeface="Adelle Sans Devanagari" panose="02000503000000020004" pitchFamily="2" charset="-78"/>
              </a:rPr>
              <a:t>Customized the stop words list so that </a:t>
            </a:r>
          </a:p>
          <a:p>
            <a:r>
              <a:rPr lang="en-US" sz="1400" dirty="0">
                <a:latin typeface="Adelle Sans Devanagari" panose="02000503000000020004" pitchFamily="2" charset="-78"/>
                <a:cs typeface="Adelle Sans Devanagari" panose="02000503000000020004" pitchFamily="2" charset="-78"/>
              </a:rPr>
              <a:t>Words which do not impact our analysis </a:t>
            </a:r>
          </a:p>
          <a:p>
            <a:r>
              <a:rPr lang="en-US" sz="1400" dirty="0">
                <a:latin typeface="Adelle Sans Devanagari" panose="02000503000000020004" pitchFamily="2" charset="-78"/>
                <a:cs typeface="Adelle Sans Devanagari" panose="02000503000000020004" pitchFamily="2" charset="-78"/>
              </a:rPr>
              <a:t>could be removed. All the second names </a:t>
            </a:r>
          </a:p>
          <a:p>
            <a:r>
              <a:rPr lang="en-US" sz="1400" dirty="0">
                <a:latin typeface="Adelle Sans Devanagari" panose="02000503000000020004" pitchFamily="2" charset="-78"/>
                <a:cs typeface="Adelle Sans Devanagari" panose="02000503000000020004" pitchFamily="2" charset="-78"/>
              </a:rPr>
              <a:t>Of the teams are removed to avoid </a:t>
            </a:r>
          </a:p>
          <a:p>
            <a:r>
              <a:rPr lang="en-US" sz="1400" dirty="0">
                <a:latin typeface="Adelle Sans Devanagari" panose="02000503000000020004" pitchFamily="2" charset="-78"/>
                <a:cs typeface="Adelle Sans Devanagari" panose="02000503000000020004" pitchFamily="2" charset="-78"/>
              </a:rPr>
              <a:t>Repetition of the same team in word </a:t>
            </a:r>
          </a:p>
          <a:p>
            <a:r>
              <a:rPr lang="en-US" sz="1400" dirty="0">
                <a:latin typeface="Adelle Sans Devanagari" panose="02000503000000020004" pitchFamily="2" charset="-78"/>
                <a:cs typeface="Adelle Sans Devanagari" panose="02000503000000020004" pitchFamily="2" charset="-78"/>
              </a:rPr>
              <a:t>Clouds. Ex: “</a:t>
            </a:r>
            <a:r>
              <a:rPr lang="en-US" sz="1400" b="1" dirty="0">
                <a:latin typeface="Adelle Sans Devanagari" panose="02000503000000020004" pitchFamily="2" charset="-78"/>
                <a:cs typeface="Adelle Sans Devanagari" panose="02000503000000020004" pitchFamily="2" charset="-78"/>
              </a:rPr>
              <a:t>LA </a:t>
            </a:r>
            <a:r>
              <a:rPr lang="en-US" sz="1400" b="1" strike="sngStrike" dirty="0">
                <a:latin typeface="Adelle Sans Devanagari" panose="02000503000000020004" pitchFamily="2" charset="-78"/>
                <a:cs typeface="Adelle Sans Devanagari" panose="02000503000000020004" pitchFamily="2" charset="-78"/>
              </a:rPr>
              <a:t>LAKERS</a:t>
            </a:r>
            <a:r>
              <a:rPr lang="en-US" sz="1400" b="1" dirty="0">
                <a:latin typeface="Adelle Sans Devanagari" panose="02000503000000020004" pitchFamily="2" charset="-78"/>
                <a:cs typeface="Adelle Sans Devanagari" panose="02000503000000020004" pitchFamily="2" charset="-78"/>
              </a:rPr>
              <a:t>”. </a:t>
            </a:r>
          </a:p>
          <a:p>
            <a:endParaRPr lang="en-US" sz="1400" b="1" dirty="0">
              <a:latin typeface="Adelle Sans Devanagari" panose="02000503000000020004" pitchFamily="2" charset="-78"/>
              <a:cs typeface="Adelle Sans Devanagari" panose="02000503000000020004" pitchFamily="2" charset="-78"/>
            </a:endParaRPr>
          </a:p>
          <a:p>
            <a:endParaRPr lang="en-US" sz="1400" strike="sngStrike" dirty="0">
              <a:latin typeface="Adelle Sans Devanagari" panose="02000503000000020004" pitchFamily="2" charset="-78"/>
              <a:cs typeface="Adelle Sans Devanagari" panose="02000503000000020004" pitchFamily="2" charset="-78"/>
            </a:endParaRPr>
          </a:p>
        </p:txBody>
      </p:sp>
    </p:spTree>
    <p:extLst>
      <p:ext uri="{BB962C8B-B14F-4D97-AF65-F5344CB8AC3E}">
        <p14:creationId xmlns:p14="http://schemas.microsoft.com/office/powerpoint/2010/main" val="2243024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497F0B-2CD5-E44D-9CA9-CFCE201808CE}"/>
              </a:ext>
            </a:extLst>
          </p:cNvPr>
          <p:cNvSpPr>
            <a:spLocks noGrp="1"/>
          </p:cNvSpPr>
          <p:nvPr>
            <p:ph type="title"/>
          </p:nvPr>
        </p:nvSpPr>
        <p:spPr>
          <a:xfrm>
            <a:off x="861791" y="2405575"/>
            <a:ext cx="3382832" cy="1929357"/>
          </a:xfrm>
        </p:spPr>
        <p:txBody>
          <a:bodyPr vert="horz" lIns="91440" tIns="45720" rIns="91440" bIns="45720" rtlCol="0" anchor="b">
            <a:normAutofit/>
          </a:bodyPr>
          <a:lstStyle/>
          <a:p>
            <a:pPr algn="l"/>
            <a:r>
              <a:rPr lang="en-US" sz="4200" b="1" u="sng" dirty="0">
                <a:solidFill>
                  <a:schemeClr val="accent2">
                    <a:lumMod val="75000"/>
                  </a:schemeClr>
                </a:solidFill>
              </a:rPr>
              <a:t>TOP 5: MOST TWEETED TEAMS</a:t>
            </a:r>
          </a:p>
        </p:txBody>
      </p:sp>
      <p:sp>
        <p:nvSpPr>
          <p:cNvPr id="12" name="Rectangle 11">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os Angeles Lakers - Wikipedia">
            <a:extLst>
              <a:ext uri="{FF2B5EF4-FFF2-40B4-BE49-F238E27FC236}">
                <a16:creationId xmlns:a16="http://schemas.microsoft.com/office/drawing/2014/main" id="{D4D71EA9-E4D5-AB4C-BF46-BFA687007F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9973" y="31611"/>
            <a:ext cx="2612257" cy="16075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ami Heat - Wikipedia">
            <a:extLst>
              <a:ext uri="{FF2B5EF4-FFF2-40B4-BE49-F238E27FC236}">
                <a16:creationId xmlns:a16="http://schemas.microsoft.com/office/drawing/2014/main" id="{A5223B32-7A0C-944C-8BC8-81951A965E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57754" y="1589958"/>
            <a:ext cx="1778496" cy="21389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oston Celtics - Wikipedia">
            <a:extLst>
              <a:ext uri="{FF2B5EF4-FFF2-40B4-BE49-F238E27FC236}">
                <a16:creationId xmlns:a16="http://schemas.microsoft.com/office/drawing/2014/main" id="{9ED19D58-78FA-1441-B85D-06977B6A8B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43870" y="4537417"/>
            <a:ext cx="1633793" cy="181788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uston Rockets on the Forbes NBA Team Valuations List">
            <a:extLst>
              <a:ext uri="{FF2B5EF4-FFF2-40B4-BE49-F238E27FC236}">
                <a16:creationId xmlns:a16="http://schemas.microsoft.com/office/drawing/2014/main" id="{557914E2-1FD1-5347-BBF9-DF759B338F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9295" y="4334932"/>
            <a:ext cx="2222854" cy="222285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oronto Raptors - Wikipedia">
            <a:extLst>
              <a:ext uri="{FF2B5EF4-FFF2-40B4-BE49-F238E27FC236}">
                <a16:creationId xmlns:a16="http://schemas.microsoft.com/office/drawing/2014/main" id="{3A353833-F682-8D46-A674-4AAD112C69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06752" y="1770200"/>
            <a:ext cx="1778496" cy="177849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6B807BA-4205-3F44-A5C7-C34F82875872}"/>
              </a:ext>
            </a:extLst>
          </p:cNvPr>
          <p:cNvSpPr txBox="1"/>
          <p:nvPr/>
        </p:nvSpPr>
        <p:spPr>
          <a:xfrm>
            <a:off x="7601089" y="1585534"/>
            <a:ext cx="1490023" cy="369332"/>
          </a:xfrm>
          <a:prstGeom prst="rect">
            <a:avLst/>
          </a:prstGeom>
          <a:noFill/>
        </p:spPr>
        <p:txBody>
          <a:bodyPr wrap="none" rtlCol="0">
            <a:spAutoFit/>
          </a:bodyPr>
          <a:lstStyle/>
          <a:p>
            <a:r>
              <a:rPr lang="en-US" b="1" dirty="0">
                <a:solidFill>
                  <a:srgbClr val="7030A0"/>
                </a:solidFill>
              </a:rPr>
              <a:t>3449 tweets</a:t>
            </a:r>
          </a:p>
        </p:txBody>
      </p:sp>
      <p:sp>
        <p:nvSpPr>
          <p:cNvPr id="5" name="TextBox 4">
            <a:extLst>
              <a:ext uri="{FF2B5EF4-FFF2-40B4-BE49-F238E27FC236}">
                <a16:creationId xmlns:a16="http://schemas.microsoft.com/office/drawing/2014/main" id="{FE591889-5F15-514B-9FF0-719CAAD48471}"/>
              </a:ext>
            </a:extLst>
          </p:cNvPr>
          <p:cNvSpPr txBox="1"/>
          <p:nvPr/>
        </p:nvSpPr>
        <p:spPr>
          <a:xfrm>
            <a:off x="9857754" y="3795623"/>
            <a:ext cx="1490023" cy="369332"/>
          </a:xfrm>
          <a:prstGeom prst="rect">
            <a:avLst/>
          </a:prstGeom>
          <a:noFill/>
        </p:spPr>
        <p:txBody>
          <a:bodyPr wrap="none" rtlCol="0">
            <a:spAutoFit/>
          </a:bodyPr>
          <a:lstStyle/>
          <a:p>
            <a:r>
              <a:rPr lang="en-US" b="1" dirty="0">
                <a:solidFill>
                  <a:srgbClr val="8B071D"/>
                </a:solidFill>
              </a:rPr>
              <a:t>2778 tweets</a:t>
            </a:r>
          </a:p>
        </p:txBody>
      </p:sp>
      <p:sp>
        <p:nvSpPr>
          <p:cNvPr id="6" name="TextBox 5">
            <a:extLst>
              <a:ext uri="{FF2B5EF4-FFF2-40B4-BE49-F238E27FC236}">
                <a16:creationId xmlns:a16="http://schemas.microsoft.com/office/drawing/2014/main" id="{B325395E-1411-E841-B233-4FC475E9EEC6}"/>
              </a:ext>
            </a:extLst>
          </p:cNvPr>
          <p:cNvSpPr txBox="1"/>
          <p:nvPr/>
        </p:nvSpPr>
        <p:spPr>
          <a:xfrm>
            <a:off x="9412077" y="6373120"/>
            <a:ext cx="1490023" cy="369332"/>
          </a:xfrm>
          <a:prstGeom prst="rect">
            <a:avLst/>
          </a:prstGeom>
          <a:noFill/>
        </p:spPr>
        <p:txBody>
          <a:bodyPr wrap="none" rtlCol="0">
            <a:spAutoFit/>
          </a:bodyPr>
          <a:lstStyle/>
          <a:p>
            <a:r>
              <a:rPr lang="en-US" b="1" dirty="0">
                <a:solidFill>
                  <a:srgbClr val="008262"/>
                </a:solidFill>
              </a:rPr>
              <a:t>2008 tweets</a:t>
            </a:r>
          </a:p>
        </p:txBody>
      </p:sp>
      <p:sp>
        <p:nvSpPr>
          <p:cNvPr id="8" name="TextBox 7">
            <a:extLst>
              <a:ext uri="{FF2B5EF4-FFF2-40B4-BE49-F238E27FC236}">
                <a16:creationId xmlns:a16="http://schemas.microsoft.com/office/drawing/2014/main" id="{A3AAE839-D375-3641-9EFA-CEA229A81215}"/>
              </a:ext>
            </a:extLst>
          </p:cNvPr>
          <p:cNvSpPr txBox="1"/>
          <p:nvPr/>
        </p:nvSpPr>
        <p:spPr>
          <a:xfrm>
            <a:off x="5655710" y="6373120"/>
            <a:ext cx="1490023" cy="369332"/>
          </a:xfrm>
          <a:prstGeom prst="rect">
            <a:avLst/>
          </a:prstGeom>
          <a:noFill/>
        </p:spPr>
        <p:txBody>
          <a:bodyPr wrap="none" rtlCol="0">
            <a:spAutoFit/>
          </a:bodyPr>
          <a:lstStyle/>
          <a:p>
            <a:r>
              <a:rPr lang="en-US" b="1" dirty="0">
                <a:solidFill>
                  <a:schemeClr val="bg1">
                    <a:lumMod val="85000"/>
                    <a:lumOff val="15000"/>
                  </a:schemeClr>
                </a:solidFill>
              </a:rPr>
              <a:t>1916 tweets</a:t>
            </a:r>
          </a:p>
        </p:txBody>
      </p:sp>
      <p:sp>
        <p:nvSpPr>
          <p:cNvPr id="9" name="TextBox 8">
            <a:extLst>
              <a:ext uri="{FF2B5EF4-FFF2-40B4-BE49-F238E27FC236}">
                <a16:creationId xmlns:a16="http://schemas.microsoft.com/office/drawing/2014/main" id="{E1BC79F3-F67A-8C40-9FF3-D16C9660288C}"/>
              </a:ext>
            </a:extLst>
          </p:cNvPr>
          <p:cNvSpPr txBox="1"/>
          <p:nvPr/>
        </p:nvSpPr>
        <p:spPr>
          <a:xfrm>
            <a:off x="5289295" y="3572482"/>
            <a:ext cx="1490023" cy="369332"/>
          </a:xfrm>
          <a:prstGeom prst="rect">
            <a:avLst/>
          </a:prstGeom>
          <a:noFill/>
        </p:spPr>
        <p:txBody>
          <a:bodyPr wrap="none" rtlCol="0">
            <a:spAutoFit/>
          </a:bodyPr>
          <a:lstStyle/>
          <a:p>
            <a:r>
              <a:rPr lang="en-US" b="1" dirty="0">
                <a:solidFill>
                  <a:srgbClr val="FF0000"/>
                </a:solidFill>
              </a:rPr>
              <a:t>1870 tweets</a:t>
            </a:r>
          </a:p>
        </p:txBody>
      </p:sp>
    </p:spTree>
    <p:extLst>
      <p:ext uri="{BB962C8B-B14F-4D97-AF65-F5344CB8AC3E}">
        <p14:creationId xmlns:p14="http://schemas.microsoft.com/office/powerpoint/2010/main" val="2634446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A398D-5B6B-FF46-9535-B3EB3D90B948}"/>
              </a:ext>
            </a:extLst>
          </p:cNvPr>
          <p:cNvSpPr>
            <a:spLocks noGrp="1"/>
          </p:cNvSpPr>
          <p:nvPr>
            <p:ph type="title"/>
          </p:nvPr>
        </p:nvSpPr>
        <p:spPr>
          <a:xfrm>
            <a:off x="913795" y="3865978"/>
            <a:ext cx="3185866" cy="1979597"/>
          </a:xfrm>
        </p:spPr>
        <p:txBody>
          <a:bodyPr anchor="ctr">
            <a:normAutofit/>
          </a:bodyPr>
          <a:lstStyle/>
          <a:p>
            <a:pPr algn="r"/>
            <a:r>
              <a:rPr lang="en-US" sz="3600" b="1" u="sng" dirty="0">
                <a:solidFill>
                  <a:schemeClr val="accent2">
                    <a:lumMod val="75000"/>
                  </a:schemeClr>
                </a:solidFill>
              </a:rPr>
              <a:t>COMPETITOR ANALYSIS</a:t>
            </a:r>
          </a:p>
        </p:txBody>
      </p:sp>
      <p:sp>
        <p:nvSpPr>
          <p:cNvPr id="40" name="Rectangle 39">
            <a:extLst>
              <a:ext uri="{FF2B5EF4-FFF2-40B4-BE49-F238E27FC236}">
                <a16:creationId xmlns:a16="http://schemas.microsoft.com/office/drawing/2014/main" id="{63DBA5AD-10C8-4C9E-A2E4-37834152A0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0410" y="773380"/>
            <a:ext cx="3200400"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Shape&#10;&#10;Description automatically generated">
            <a:extLst>
              <a:ext uri="{FF2B5EF4-FFF2-40B4-BE49-F238E27FC236}">
                <a16:creationId xmlns:a16="http://schemas.microsoft.com/office/drawing/2014/main" id="{568DCEEA-1C27-FB46-9416-E04C829A42B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140768" y="1386765"/>
            <a:ext cx="2719685" cy="1516430"/>
          </a:xfrm>
          <a:prstGeom prst="rect">
            <a:avLst/>
          </a:prstGeom>
        </p:spPr>
      </p:pic>
      <p:sp>
        <p:nvSpPr>
          <p:cNvPr id="42" name="Rectangle 41">
            <a:extLst>
              <a:ext uri="{FF2B5EF4-FFF2-40B4-BE49-F238E27FC236}">
                <a16:creationId xmlns:a16="http://schemas.microsoft.com/office/drawing/2014/main" id="{FEF67420-C2EF-496D-8511-54DA2D6E3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8837" y="773380"/>
            <a:ext cx="3200400"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3926F8AF-45D6-46BD-B4AF-64E8AA687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7264" y="759482"/>
            <a:ext cx="3200400"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Shape&#10;&#10;Description automatically generated with medium confidence">
            <a:extLst>
              <a:ext uri="{FF2B5EF4-FFF2-40B4-BE49-F238E27FC236}">
                <a16:creationId xmlns:a16="http://schemas.microsoft.com/office/drawing/2014/main" id="{5872B114-81A2-A745-931A-DA2839258A8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8445658" y="1228751"/>
            <a:ext cx="2703613" cy="1804661"/>
          </a:xfrm>
          <a:prstGeom prst="rect">
            <a:avLst/>
          </a:prstGeom>
        </p:spPr>
      </p:pic>
      <p:sp>
        <p:nvSpPr>
          <p:cNvPr id="13" name="Content Placeholder 12">
            <a:extLst>
              <a:ext uri="{FF2B5EF4-FFF2-40B4-BE49-F238E27FC236}">
                <a16:creationId xmlns:a16="http://schemas.microsoft.com/office/drawing/2014/main" id="{A6C75B1D-F4F9-F473-9548-24812AA39728}"/>
              </a:ext>
            </a:extLst>
          </p:cNvPr>
          <p:cNvSpPr>
            <a:spLocks noGrp="1"/>
          </p:cNvSpPr>
          <p:nvPr>
            <p:ph idx="1"/>
          </p:nvPr>
        </p:nvSpPr>
        <p:spPr>
          <a:xfrm>
            <a:off x="4481165" y="3881658"/>
            <a:ext cx="6786391" cy="1909542"/>
          </a:xfrm>
        </p:spPr>
        <p:txBody>
          <a:bodyPr anchor="ctr">
            <a:normAutofit/>
          </a:bodyPr>
          <a:lstStyle/>
          <a:p>
            <a:pPr>
              <a:spcAft>
                <a:spcPts val="600"/>
              </a:spcAft>
              <a:buFont typeface="Wingdings" pitchFamily="2" charset="2"/>
              <a:buChar char="ü"/>
            </a:pPr>
            <a:r>
              <a:rPr lang="en-US" sz="1400" b="1" dirty="0">
                <a:latin typeface="Adelle Sans Devanagari" panose="02000503000000020004" pitchFamily="2" charset="-78"/>
                <a:cs typeface="Adelle Sans Devanagari" panose="02000503000000020004" pitchFamily="2" charset="-78"/>
              </a:rPr>
              <a:t>Pulled the Nike-specific tweets and the Adidas-specific tweets in separate data frames.</a:t>
            </a:r>
          </a:p>
          <a:p>
            <a:pPr>
              <a:spcAft>
                <a:spcPts val="600"/>
              </a:spcAft>
              <a:buFont typeface="Wingdings" pitchFamily="2" charset="2"/>
              <a:buChar char="ü"/>
            </a:pPr>
            <a:r>
              <a:rPr lang="en-US" sz="1400" b="1" dirty="0">
                <a:latin typeface="Adelle Sans Devanagari" panose="02000503000000020004" pitchFamily="2" charset="-78"/>
                <a:cs typeface="Adelle Sans Devanagari" panose="02000503000000020004" pitchFamily="2" charset="-78"/>
              </a:rPr>
              <a:t>Conducted word associations and sentiment analysis of the brands with respect to the overall data set. </a:t>
            </a:r>
          </a:p>
        </p:txBody>
      </p:sp>
      <p:sp>
        <p:nvSpPr>
          <p:cNvPr id="15" name="Up-Down Arrow 14">
            <a:extLst>
              <a:ext uri="{FF2B5EF4-FFF2-40B4-BE49-F238E27FC236}">
                <a16:creationId xmlns:a16="http://schemas.microsoft.com/office/drawing/2014/main" id="{9A0216CA-BB82-CD4A-9E9E-15F8F0696A57}"/>
              </a:ext>
            </a:extLst>
          </p:cNvPr>
          <p:cNvSpPr/>
          <p:nvPr/>
        </p:nvSpPr>
        <p:spPr>
          <a:xfrm rot="5400000">
            <a:off x="5906721" y="1536904"/>
            <a:ext cx="484632" cy="1216152"/>
          </a:xfrm>
          <a:prstGeom prst="up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7" name="Picture 2" descr="Hult International Business School - YouTube">
            <a:extLst>
              <a:ext uri="{FF2B5EF4-FFF2-40B4-BE49-F238E27FC236}">
                <a16:creationId xmlns:a16="http://schemas.microsoft.com/office/drawing/2014/main" id="{A9B30902-27FB-A84C-9FFA-05FB1C54F5DA}"/>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1397664" y="1"/>
            <a:ext cx="794335" cy="794335"/>
          </a:xfrm>
          <a:prstGeom prst="rect">
            <a:avLst/>
          </a:prstGeom>
          <a:noFill/>
          <a:effectLst>
            <a:outerShdw blurRad="25400" dir="17880000">
              <a:srgbClr val="000000">
                <a:alpha val="46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4070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SlateVTI</Template>
  <TotalTime>674</TotalTime>
  <Words>894</Words>
  <Application>Microsoft Macintosh PowerPoint</Application>
  <PresentationFormat>Widescreen</PresentationFormat>
  <Paragraphs>127</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Adelle Sans Devanagari</vt:lpstr>
      <vt:lpstr>Arial</vt:lpstr>
      <vt:lpstr>Arial Nova</vt:lpstr>
      <vt:lpstr>Arial Nova Light</vt:lpstr>
      <vt:lpstr>Wingdings</vt:lpstr>
      <vt:lpstr>Wingdings 2</vt:lpstr>
      <vt:lpstr>SlateVTI</vt:lpstr>
      <vt:lpstr>NBA – Fan Engagement Analysis</vt:lpstr>
      <vt:lpstr>CASE AGENDA</vt:lpstr>
      <vt:lpstr>NIKE- A BRIEF OVERVIEW 2020</vt:lpstr>
      <vt:lpstr>THE BUSINESS CHALLENGE</vt:lpstr>
      <vt:lpstr>APPROACH TO THE CASE: NBA 2019-20 TIMELINE</vt:lpstr>
      <vt:lpstr>INTRODUCTION TO THE DATASET</vt:lpstr>
      <vt:lpstr>DATA CLEANING</vt:lpstr>
      <vt:lpstr>TOP 5: MOST TWEETED TEAMS</vt:lpstr>
      <vt:lpstr>COMPETITOR ANALYSIS</vt:lpstr>
      <vt:lpstr>WORD ASSOCIATIONS</vt:lpstr>
      <vt:lpstr>NIKE WORDCLOUD</vt:lpstr>
      <vt:lpstr>SALES INSIGHT</vt:lpstr>
      <vt:lpstr>ADIDAS WORDCLOUD</vt:lpstr>
      <vt:lpstr>General insight</vt:lpstr>
      <vt:lpstr>SENTIMENT ANALYSIS</vt:lpstr>
      <vt:lpstr>OVERALL SENTIMENT ANALYSIS</vt:lpstr>
      <vt:lpstr>NIKE SENTIMENT ANALYSIS</vt:lpstr>
      <vt:lpstr>ADIDAS SENTIMENT ANALYSIS</vt:lpstr>
      <vt:lpstr>COMPARISON?</vt:lpstr>
      <vt:lpstr>AREAS TO CONSIDER</vt:lpstr>
      <vt:lpstr>RECOMMENDATIONS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NBA – Fan Engagement Analysis</dc:title>
  <dc:creator>Sree Lakshmi Sravya Duddupudi</dc:creator>
  <cp:lastModifiedBy>Sree Lakshmi Sravya Duddupudi</cp:lastModifiedBy>
  <cp:revision>5</cp:revision>
  <dcterms:created xsi:type="dcterms:W3CDTF">2022-03-12T19:29:30Z</dcterms:created>
  <dcterms:modified xsi:type="dcterms:W3CDTF">2022-03-14T03:15:35Z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